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329" r:id="rId7"/>
    <p:sldId id="258" r:id="rId8"/>
    <p:sldId id="325" r:id="rId9"/>
    <p:sldId id="341" r:id="rId10"/>
    <p:sldId id="303" r:id="rId11"/>
    <p:sldId id="330" r:id="rId12"/>
    <p:sldId id="327" r:id="rId13"/>
    <p:sldId id="331" r:id="rId14"/>
    <p:sldId id="333" r:id="rId15"/>
    <p:sldId id="334" r:id="rId16"/>
    <p:sldId id="328" r:id="rId17"/>
    <p:sldId id="278" r:id="rId18"/>
    <p:sldId id="337" r:id="rId19"/>
    <p:sldId id="298" r:id="rId20"/>
    <p:sldId id="335" r:id="rId21"/>
    <p:sldId id="299" r:id="rId22"/>
    <p:sldId id="336" r:id="rId23"/>
    <p:sldId id="316" r:id="rId24"/>
    <p:sldId id="338" r:id="rId25"/>
    <p:sldId id="339" r:id="rId26"/>
    <p:sldId id="340" r:id="rId27"/>
    <p:sldId id="321" r:id="rId28"/>
    <p:sldId id="320" r:id="rId29"/>
    <p:sldId id="322" r:id="rId30"/>
    <p:sldId id="319" r:id="rId31"/>
    <p:sldId id="323" r:id="rId32"/>
    <p:sldId id="2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0FF35-CBB6-68F1-B0BD-2201B953F0BA}" v="5" dt="2022-09-12T02:23:03.564"/>
    <p1510:client id="{70F0E4F9-D1AC-EDB3-F25A-842208439AF3}" v="50" dt="2022-08-28T23:49:29.329"/>
    <p1510:client id="{77428A2C-A8EB-7A38-86A6-758CEF3131E7}" v="72" dt="2022-09-13T01:46:56.796"/>
    <p1510:client id="{D9F48138-AA79-A05F-C6D9-1DA49FE8F090}" v="149" dt="2022-08-28T22:05:34.058"/>
    <p1510:client id="{DBF3BBB1-44A0-D324-0622-E76342A4D052}" v="69" dt="2022-09-02T01:08:43.423"/>
    <p1510:client id="{E64F8A38-B0F5-34BF-5FC6-2E156ADE794B}" v="23" dt="2022-09-12T01:15:5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0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06117-F74B-4BE0-B152-D6048700F2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76EF-459E-4FE2-9E1F-292766400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2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09C0B-147C-4178-A246-26C26D5E5823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8F325-3120-421D-A37B-6640E785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8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8F325-3120-421D-A37B-6640E78594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7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528"/>
            <a:ext cx="141790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1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3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5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3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72B6-C07B-42A0-B2C7-36771D8A161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97426" y="-7619699"/>
            <a:ext cx="6948399" cy="1569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500" b="0" i="0" u="none" strike="noStrike" cap="none" normalizeH="0" baseline="0" dirty="0">
              <a:ln>
                <a:noFill/>
              </a:ln>
              <a:solidFill>
                <a:srgbClr val="CC3333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6500" dirty="0">
              <a:solidFill>
                <a:srgbClr val="CC3333"/>
              </a:solidFill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500" b="0" i="0" u="none" strike="noStrike" cap="none" normalizeH="0" baseline="0" dirty="0">
              <a:ln>
                <a:noFill/>
              </a:ln>
              <a:solidFill>
                <a:srgbClr val="CC3333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500" b="0" i="0" u="none" strike="noStrike" cap="none" normalizeH="0" baseline="0" dirty="0">
              <a:ln>
                <a:noFill/>
              </a:ln>
              <a:solidFill>
                <a:srgbClr val="CC3333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6500" dirty="0">
              <a:solidFill>
                <a:srgbClr val="CC3333"/>
              </a:solidFill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Welcome to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McLean C</a:t>
            </a:r>
            <a:r>
              <a:rPr kumimoji="0" lang="en-US" altLang="en-US" sz="6500" b="1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ew C</a:t>
            </a:r>
            <a:r>
              <a:rPr kumimoji="0" lang="en-US" altLang="en-US" sz="6500" b="1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ub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6500" dirty="0">
              <a:solidFill>
                <a:srgbClr val="C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400" dirty="0">
              <a:solidFill>
                <a:srgbClr val="000000"/>
              </a:solidFill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5400" dirty="0">
              <a:solidFill>
                <a:srgbClr val="000000"/>
              </a:solidFill>
              <a:latin typeface="Times New Roman"/>
              <a:ea typeface="Arial Narrow" panose="020B0606020202030204" pitchFamily="34" charset="0"/>
              <a:cs typeface="Times New Roman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altLang="en-US" sz="5400" dirty="0">
              <a:solidFill>
                <a:srgbClr val="000000"/>
              </a:solidFill>
              <a:latin typeface="Times New Roman"/>
              <a:ea typeface="Arial Narrow" panose="020B0606020202030204" pitchFamily="34" charset="0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400" dirty="0">
                <a:solidFill>
                  <a:srgbClr val="000000"/>
                </a:solidFill>
                <a:latin typeface="Times New Roman"/>
                <a:ea typeface="Arial Narrow" panose="020B0606020202030204" pitchFamily="34" charset="0"/>
                <a:cs typeface="Times New Roman"/>
              </a:rPr>
              <a:t>2022-2023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Arial Narrow" panose="020B0606020202030204" pitchFamily="34" charset="0"/>
                <a:cs typeface="Times New Roman"/>
              </a:rPr>
              <a:t> Season</a:t>
            </a:r>
            <a:endParaRPr lang="en-US" dirty="0">
              <a:cs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Student Interest Night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74" y="2316163"/>
            <a:ext cx="2633251" cy="237744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158328"/>
                  </p:ext>
                </p:extLst>
              </p:nvPr>
            </p:nvGraphicFramePr>
            <p:xfrm>
              <a:off x="-1594311" y="-3063615"/>
              <a:ext cx="3048000" cy="1714500"/>
            </p:xfrm>
            <a:graphic>
              <a:graphicData uri="http://schemas.microsoft.com/office/powerpoint/2016/slidezoom">
                <pslz:sldZm>
                  <pslz:sldZmObj sldId="256" cId="1526158910">
                    <pslz:zmPr id="{24BDAFC7-652A-4DE1-A899-A9A255D9A895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" action="ppaction://hlinksldjump"/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94311" y="-306361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615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3F2873CF-C849-451D-570A-84A597BDB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9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A1C03588-1F84-5BFD-516C-7DC5E0F9F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outdoor, road, person&#10;&#10;Description automatically generated">
            <a:extLst>
              <a:ext uri="{FF2B5EF4-FFF2-40B4-BE49-F238E27FC236}">
                <a16:creationId xmlns:a16="http://schemas.microsoft.com/office/drawing/2014/main" id="{039F031D-2C2B-1791-36CD-11905B3E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72" b="37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/>
              <a:t>You’ll find your tribe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Rowers spend a lot of time together and share lots of hard work, dedication and a whole new vocabulary.  You’ll become a member of the rowing tribe quickly. </a:t>
            </a:r>
          </a:p>
        </p:txBody>
      </p:sp>
    </p:spTree>
    <p:extLst>
      <p:ext uri="{BB962C8B-B14F-4D97-AF65-F5344CB8AC3E}">
        <p14:creationId xmlns:p14="http://schemas.microsoft.com/office/powerpoint/2010/main" val="148036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2" y="91440"/>
            <a:ext cx="5071568" cy="67665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B6CBA5B-2E0B-2E3E-8C17-5B0D96E6F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213" y="1969399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74962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DFC698-8A74-AA7F-953B-24EB9B43E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2" y="-115717"/>
            <a:ext cx="9875520" cy="7406640"/>
          </a:xfrm>
        </p:spPr>
      </p:pic>
    </p:spTree>
    <p:extLst>
      <p:ext uri="{BB962C8B-B14F-4D97-AF65-F5344CB8AC3E}">
        <p14:creationId xmlns:p14="http://schemas.microsoft.com/office/powerpoint/2010/main" val="182307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71E639CB-EFC9-3340-41E4-87D1F7E03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94" b="52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26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1041822" cy="7315200"/>
          </a:xfrm>
        </p:spPr>
      </p:pic>
    </p:spTree>
    <p:extLst>
      <p:ext uri="{BB962C8B-B14F-4D97-AF65-F5344CB8AC3E}">
        <p14:creationId xmlns:p14="http://schemas.microsoft.com/office/powerpoint/2010/main" val="380827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A92C98-D993-9A5D-356F-07C86E799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6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" y="-365760"/>
            <a:ext cx="5928969" cy="7223760"/>
          </a:xfrm>
        </p:spPr>
      </p:pic>
      <p:pic>
        <p:nvPicPr>
          <p:cNvPr id="3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A9CA3A-EC76-0E8D-06A9-CAE1AB0A2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80" y="1364411"/>
            <a:ext cx="6481312" cy="43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" y="-392644"/>
            <a:ext cx="11109961" cy="7406640"/>
          </a:xfrm>
        </p:spPr>
      </p:pic>
    </p:spTree>
    <p:extLst>
      <p:ext uri="{BB962C8B-B14F-4D97-AF65-F5344CB8AC3E}">
        <p14:creationId xmlns:p14="http://schemas.microsoft.com/office/powerpoint/2010/main" val="587727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F0215FB-0C49-34ED-2A45-F91A7A6AD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3" b="148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678FA6-AB5A-D242-954C-291EB807A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27" b="11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person, tree, group, outdoor&#10;&#10;Description automatically generated">
            <a:extLst>
              <a:ext uri="{FF2B5EF4-FFF2-40B4-BE49-F238E27FC236}">
                <a16:creationId xmlns:a16="http://schemas.microsoft.com/office/drawing/2014/main" id="{15854522-53AC-607E-FC39-B721FC5AF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81" b="10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7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What does it take?</a:t>
            </a:r>
            <a:endParaRPr lang="en-US" sz="7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31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200" b="1" dirty="0"/>
              <a:t>Training</a:t>
            </a:r>
          </a:p>
          <a:p>
            <a:pPr marL="0" indent="0" algn="ctr">
              <a:buNone/>
            </a:pPr>
            <a:endParaRPr lang="en-US" sz="5200" dirty="0"/>
          </a:p>
          <a:p>
            <a:r>
              <a:rPr lang="en-US" sz="5200" dirty="0"/>
              <a:t>Learn-to-Row: Novices only – not mandatory </a:t>
            </a:r>
          </a:p>
          <a:p>
            <a:endParaRPr lang="en-US" sz="5200" dirty="0"/>
          </a:p>
          <a:p>
            <a:r>
              <a:rPr lang="en-US" sz="5200" dirty="0"/>
              <a:t>Winter conditioning: November – February, one day off during week</a:t>
            </a:r>
          </a:p>
          <a:p>
            <a:endParaRPr lang="en-US" sz="5200" dirty="0"/>
          </a:p>
          <a:p>
            <a:r>
              <a:rPr lang="en-US" sz="5200" dirty="0"/>
              <a:t>Mandatory Spring Break Training: April 3-7</a:t>
            </a:r>
            <a:endParaRPr lang="en-US" sz="5200" dirty="0">
              <a:cs typeface="Calibri"/>
            </a:endParaRPr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98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104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pPr marL="0" indent="0" algn="ctr">
              <a:buNone/>
            </a:pPr>
            <a:r>
              <a:rPr lang="en-US" sz="4000" b="1" dirty="0"/>
              <a:t>Racing</a:t>
            </a:r>
          </a:p>
          <a:p>
            <a:pPr marL="0" indent="0">
              <a:buNone/>
            </a:pPr>
            <a:r>
              <a:rPr lang="en-US" sz="4000" dirty="0"/>
              <a:t>Regatta Season: March – May</a:t>
            </a:r>
            <a:endParaRPr lang="en-US" sz="4000" dirty="0">
              <a:cs typeface="Calibri"/>
            </a:endParaRPr>
          </a:p>
          <a:p>
            <a:pPr lvl="2"/>
            <a:r>
              <a:rPr lang="en-US" sz="4000" dirty="0"/>
              <a:t>Daily practices + Saturdays</a:t>
            </a:r>
          </a:p>
          <a:p>
            <a:pPr lvl="2"/>
            <a:r>
              <a:rPr lang="en-US" sz="4000" dirty="0"/>
              <a:t>Home between 7 and 7:30 PM</a:t>
            </a:r>
          </a:p>
          <a:p>
            <a:pPr lvl="2"/>
            <a:r>
              <a:rPr lang="en-US" sz="4000" dirty="0"/>
              <a:t>5-6 weekend regattas</a:t>
            </a:r>
          </a:p>
          <a:p>
            <a:pPr lvl="2"/>
            <a:r>
              <a:rPr lang="en-US" sz="4000" dirty="0"/>
              <a:t>Stotesbury &amp; Nationals IF QUALIFY</a:t>
            </a:r>
          </a:p>
        </p:txBody>
      </p:sp>
    </p:spTree>
    <p:extLst>
      <p:ext uri="{BB962C8B-B14F-4D97-AF65-F5344CB8AC3E}">
        <p14:creationId xmlns:p14="http://schemas.microsoft.com/office/powerpoint/2010/main" val="3051636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700" b="1" dirty="0"/>
              <a:t>Volunteering &amp; dues</a:t>
            </a:r>
          </a:p>
          <a:p>
            <a:r>
              <a:rPr lang="en-US" sz="4700" dirty="0"/>
              <a:t>Parent volunteers are the only way we work. $400,000 non-profit, w/ no financial or administrative support from the school</a:t>
            </a:r>
          </a:p>
          <a:p>
            <a:r>
              <a:rPr lang="en-US" sz="4700" dirty="0"/>
              <a:t>Dues equivalent to a travel team </a:t>
            </a:r>
          </a:p>
          <a:p>
            <a:pPr marL="0" indent="0">
              <a:buNone/>
            </a:pPr>
            <a:endParaRPr lang="en-US" sz="47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47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700" b="1" dirty="0"/>
              <a:t>Important dates</a:t>
            </a:r>
          </a:p>
          <a:p>
            <a:pPr marL="0" indent="0" algn="ctr">
              <a:buNone/>
            </a:pPr>
            <a:endParaRPr lang="en-US" sz="4700" dirty="0"/>
          </a:p>
          <a:p>
            <a:r>
              <a:rPr lang="en-US" sz="4700" dirty="0"/>
              <a:t>Tomorrow night – Parent Interest Meeting – 6:00PM</a:t>
            </a:r>
            <a:endParaRPr lang="en-US" sz="4700" dirty="0">
              <a:ea typeface="Calibri"/>
              <a:cs typeface="Calibri"/>
            </a:endParaRPr>
          </a:p>
          <a:p>
            <a:r>
              <a:rPr lang="en-US" sz="4700">
                <a:ea typeface="Calibri"/>
                <a:cs typeface="Calibri"/>
              </a:rPr>
              <a:t>15 or 18 September: Swim Test for Learn-to-Row</a:t>
            </a:r>
          </a:p>
          <a:p>
            <a:r>
              <a:rPr lang="en-US" sz="4700">
                <a:ea typeface="Calibri"/>
                <a:cs typeface="Calibri"/>
              </a:rPr>
              <a:t>19/21 September and 27/29 September: Learn-to-Row Sessions</a:t>
            </a:r>
          </a:p>
          <a:p>
            <a:r>
              <a:rPr lang="en-US" sz="4700"/>
              <a:t>March</a:t>
            </a:r>
            <a:r>
              <a:rPr lang="en-US" sz="4700">
                <a:solidFill>
                  <a:srgbClr val="000000"/>
                </a:solidFill>
              </a:rPr>
              <a:t> weekend TBD</a:t>
            </a:r>
            <a:r>
              <a:rPr lang="en-US" sz="4700" dirty="0">
                <a:solidFill>
                  <a:srgbClr val="000000"/>
                </a:solidFill>
              </a:rPr>
              <a:t>:</a:t>
            </a:r>
            <a:r>
              <a:rPr lang="en-US" sz="4700" dirty="0"/>
              <a:t> Mulch Madness</a:t>
            </a:r>
            <a:endParaRPr lang="en-US" sz="4700" dirty="0">
              <a:cs typeface="Calibri"/>
            </a:endParaRPr>
          </a:p>
          <a:p>
            <a:r>
              <a:rPr lang="en-US" sz="4700" dirty="0">
                <a:cs typeface="Calibri"/>
              </a:rPr>
              <a:t>Spring Break: April 3-7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7600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34925"/>
            <a:ext cx="9261475" cy="6950075"/>
          </a:xfrm>
        </p:spPr>
      </p:pic>
    </p:spTree>
    <p:extLst>
      <p:ext uri="{BB962C8B-B14F-4D97-AF65-F5344CB8AC3E}">
        <p14:creationId xmlns:p14="http://schemas.microsoft.com/office/powerpoint/2010/main" val="110757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outdoor, water, rowing, sport&#10;&#10;Description automatically generated">
            <a:extLst>
              <a:ext uri="{FF2B5EF4-FFF2-40B4-BE49-F238E27FC236}">
                <a16:creationId xmlns:a16="http://schemas.microsoft.com/office/drawing/2014/main" id="{C1801B2A-9C00-B214-E8B1-E15B0E9A7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8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Three things you should know about the McLean Crew Club</a:t>
            </a:r>
          </a:p>
        </p:txBody>
      </p:sp>
    </p:spTree>
    <p:extLst>
      <p:ext uri="{BB962C8B-B14F-4D97-AF65-F5344CB8AC3E}">
        <p14:creationId xmlns:p14="http://schemas.microsoft.com/office/powerpoint/2010/main" val="2206265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You don’t have to know what you’re doing – yet.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You can excel at rowing even if you’ve never rowed before. Most kids haven’t ever rowed.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We’ll teach you and train you.</a:t>
            </a:r>
          </a:p>
        </p:txBody>
      </p:sp>
    </p:spTree>
    <p:extLst>
      <p:ext uri="{BB962C8B-B14F-4D97-AF65-F5344CB8AC3E}">
        <p14:creationId xmlns:p14="http://schemas.microsoft.com/office/powerpoint/2010/main" val="414625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person, outdoor, person, child&#10;&#10;Description automatically generated">
            <a:extLst>
              <a:ext uri="{FF2B5EF4-FFF2-40B4-BE49-F238E27FC236}">
                <a16:creationId xmlns:a16="http://schemas.microsoft.com/office/drawing/2014/main" id="{7029BB84-4FFB-7704-73CD-658A4E2AF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730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2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C7124C-9FE0-0E10-B374-6B5BDA120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You’re going to get really fit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We start training in November and continue with regular practices through early June.  You’ll be amazed at what you can accomplish with 8 months of working out.</a:t>
            </a:r>
          </a:p>
        </p:txBody>
      </p:sp>
    </p:spTree>
    <p:extLst>
      <p:ext uri="{BB962C8B-B14F-4D97-AF65-F5344CB8AC3E}">
        <p14:creationId xmlns:p14="http://schemas.microsoft.com/office/powerpoint/2010/main" val="217146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03E02615BC84EA02365AFBABBDF86" ma:contentTypeVersion="23" ma:contentTypeDescription="Create a new document." ma:contentTypeScope="" ma:versionID="0fdc3405b7f4fa08210f06a5e83cd3cb">
  <xsd:schema xmlns:xsd="http://www.w3.org/2001/XMLSchema" xmlns:xs="http://www.w3.org/2001/XMLSchema" xmlns:p="http://schemas.microsoft.com/office/2006/metadata/properties" xmlns:ns2="2154d861-3baf-4f1f-83e5-272c29c4de49" xmlns:ns3="242c8b23-36ed-4ff1-82d9-3c26f4c62fb9" targetNamespace="http://schemas.microsoft.com/office/2006/metadata/properties" ma:root="true" ma:fieldsID="671c6c2b709dd17ce3373dfaa5232e5d" ns2:_="" ns3:_="">
    <xsd:import namespace="2154d861-3baf-4f1f-83e5-272c29c4de49"/>
    <xsd:import namespace="242c8b23-36ed-4ff1-82d9-3c26f4c62fb9"/>
    <xsd:element name="properties">
      <xsd:complexType>
        <xsd:sequence>
          <xsd:element name="documentManagement">
            <xsd:complexType>
              <xsd:all>
                <xsd:element ref="ns2:Board_x0020_Member"/>
                <xsd:element ref="ns2:Year"/>
                <xsd:element ref="ns2:Document_x0020_Category"/>
                <xsd:element ref="ns2:Important_x0020_Document_x003f_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4d861-3baf-4f1f-83e5-272c29c4de49" elementFormDefault="qualified">
    <xsd:import namespace="http://schemas.microsoft.com/office/2006/documentManagement/types"/>
    <xsd:import namespace="http://schemas.microsoft.com/office/infopath/2007/PartnerControls"/>
    <xsd:element name="Board_x0020_Member" ma:index="1" ma:displayName="Board Owner" ma:description="Identify the Primary Owner for this document" ma:format="Dropdown" ma:internalName="Board_x0020_Member">
      <xsd:simpleType>
        <xsd:restriction base="dms:Choice">
          <xsd:enumeration value="President"/>
          <xsd:enumeration value="Executive VP"/>
          <xsd:enumeration value="Secretary"/>
          <xsd:enumeration value="Treasurer"/>
          <xsd:enumeration value="VP of Operations"/>
          <xsd:enumeration value="VP of Ways and Means"/>
          <xsd:enumeration value="VP of Volunteers"/>
          <xsd:enumeration value="Rower Operations"/>
          <xsd:enumeration value="Regatta Chair"/>
          <xsd:enumeration value="Webmaster"/>
        </xsd:restriction>
      </xsd:simpleType>
    </xsd:element>
    <xsd:element name="Year" ma:index="2" ma:displayName="Year Applicable" ma:description="Identify the year that the document contents apply to. Select n/a if it crosses years." ma:format="Dropdown" ma:internalName="Year">
      <xsd:simpleType>
        <xsd:restriction base="dms:Choice">
          <xsd:enumeration value="2021 - 2022"/>
          <xsd:enumeration value="2020 - 2021"/>
          <xsd:enumeration value="2019 - 2020"/>
          <xsd:enumeration value="2018 - 2019"/>
          <xsd:enumeration value="2017 - 2018"/>
          <xsd:enumeration value="2016 - 2017"/>
          <xsd:enumeration value="&lt;2016"/>
          <xsd:enumeration value="n/a"/>
        </xsd:restriction>
      </xsd:simpleType>
    </xsd:element>
    <xsd:element name="Document_x0020_Category" ma:index="3" ma:displayName="Document Category" ma:description="Select a standard category to assign the document" ma:format="Dropdown" ma:internalName="Document_x0020_Category">
      <xsd:simpleType>
        <xsd:restriction base="dms:Choice">
          <xsd:enumeration value="Management"/>
          <xsd:enumeration value="Financials"/>
          <xsd:enumeration value="Communications"/>
          <xsd:enumeration value="Volunteer"/>
          <xsd:enumeration value="Equipment"/>
          <xsd:enumeration value="Regattas"/>
          <xsd:enumeration value="Fundraising - General"/>
          <xsd:enumeration value="Fundraising - Mulch"/>
          <xsd:enumeration value="Fundraising - Ergathon"/>
          <xsd:enumeration value="Fundraising - Car Wash"/>
          <xsd:enumeration value="Fundraising - Christmas Tree"/>
          <xsd:enumeration value="Fundraising - Gift Card"/>
          <xsd:enumeration value="Fundraising - Corporate Sponsors"/>
          <xsd:enumeration value="Fundraising - Restaurant Nights"/>
          <xsd:enumeration value="Spring Break"/>
          <xsd:enumeration value="Transportation"/>
          <xsd:enumeration value="Learn to Row"/>
          <xsd:enumeration value="Coaching"/>
          <xsd:enumeration value="Website"/>
        </xsd:restriction>
      </xsd:simpleType>
    </xsd:element>
    <xsd:element name="Important_x0020_Document_x003f_" ma:index="4" ma:displayName="Important Document?" ma:default="0" ma:description="Is this document important for future boards to be aware of?" ma:internalName="Important_x0020_Document_x003f_">
      <xsd:simpleType>
        <xsd:restriction base="dms:Boolean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a0c9fe7e-f1dd-44e5-86a9-fbc94e76e5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c8b23-36ed-4ff1-82d9-3c26f4c62fb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af6e421-9d58-413f-9416-437362999500}" ma:internalName="TaxCatchAll" ma:showField="CatchAllData" ma:web="242c8b23-36ed-4ff1-82d9-3c26f4c62f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5" ma:displayName="Document 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oard_x0020_Member xmlns="2154d861-3baf-4f1f-83e5-272c29c4de49"/>
    <Year xmlns="2154d861-3baf-4f1f-83e5-272c29c4de49"/>
    <Document_x0020_Category xmlns="2154d861-3baf-4f1f-83e5-272c29c4de49"/>
    <Important_x0020_Document_x003f_ xmlns="2154d861-3baf-4f1f-83e5-272c29c4de49">false</Important_x0020_Document_x003f_>
    <lcf76f155ced4ddcb4097134ff3c332f xmlns="2154d861-3baf-4f1f-83e5-272c29c4de49">
      <Terms xmlns="http://schemas.microsoft.com/office/infopath/2007/PartnerControls"/>
    </lcf76f155ced4ddcb4097134ff3c332f>
    <TaxCatchAll xmlns="242c8b23-36ed-4ff1-82d9-3c26f4c62fb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632FBC-F502-4AB6-9133-A06D8E42E9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54d861-3baf-4f1f-83e5-272c29c4de49"/>
    <ds:schemaRef ds:uri="242c8b23-36ed-4ff1-82d9-3c26f4c62f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5A868A-DD03-418A-8BC5-29DDF3182437}">
  <ds:schemaRefs>
    <ds:schemaRef ds:uri="http://schemas.microsoft.com/office/2006/metadata/properties"/>
    <ds:schemaRef ds:uri="http://schemas.microsoft.com/office/infopath/2007/PartnerControls"/>
    <ds:schemaRef ds:uri="2154d861-3baf-4f1f-83e5-272c29c4de49"/>
    <ds:schemaRef ds:uri="242c8b23-36ed-4ff1-82d9-3c26f4c62fb9"/>
  </ds:schemaRefs>
</ds:datastoreItem>
</file>

<file path=customXml/itemProps3.xml><?xml version="1.0" encoding="utf-8"?>
<ds:datastoreItem xmlns:ds="http://schemas.openxmlformats.org/officeDocument/2006/customXml" ds:itemID="{3D7F8ECC-A93E-4EAD-A17D-BCD01F4EA8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246</Words>
  <Application>Microsoft Office PowerPoint</Application>
  <PresentationFormat>Widescreen</PresentationFormat>
  <Paragraphs>69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Pardo, Sheryl</dc:creator>
  <cp:lastModifiedBy>Pardo, Sheryl</cp:lastModifiedBy>
  <cp:revision>166</cp:revision>
  <dcterms:created xsi:type="dcterms:W3CDTF">2017-09-10T18:29:50Z</dcterms:created>
  <dcterms:modified xsi:type="dcterms:W3CDTF">2022-10-21T21:59:58Z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0x010100F7203E02615BC84EA02365AFBABBDF86</vt:lpwstr>
  </property>
  <property fmtid="{D5CDD505-2E9C-101B-9397-08002B2CF9AE}" pid="3" name="MediaServiceImageTags">
    <vt:lpwstr/>
  </property>
</Properties>
</file>