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4"/>
  </p:sldMasterIdLst>
  <p:notesMasterIdLst>
    <p:notesMasterId r:id="rId20"/>
  </p:notesMasterIdLst>
  <p:sldIdLst>
    <p:sldId id="256" r:id="rId5"/>
    <p:sldId id="281" r:id="rId6"/>
    <p:sldId id="394" r:id="rId7"/>
    <p:sldId id="309" r:id="rId8"/>
    <p:sldId id="395" r:id="rId9"/>
    <p:sldId id="396" r:id="rId10"/>
    <p:sldId id="299" r:id="rId11"/>
    <p:sldId id="398" r:id="rId12"/>
    <p:sldId id="400" r:id="rId13"/>
    <p:sldId id="397" r:id="rId14"/>
    <p:sldId id="402" r:id="rId15"/>
    <p:sldId id="399" r:id="rId16"/>
    <p:sldId id="259" r:id="rId17"/>
    <p:sldId id="401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 and Guest Speaker" id="{C9007665-34FF-014E-90CB-4E6B23348130}">
          <p14:sldIdLst>
            <p14:sldId id="256"/>
            <p14:sldId id="281"/>
            <p14:sldId id="394"/>
            <p14:sldId id="309"/>
            <p14:sldId id="395"/>
            <p14:sldId id="396"/>
            <p14:sldId id="299"/>
            <p14:sldId id="398"/>
            <p14:sldId id="400"/>
            <p14:sldId id="397"/>
            <p14:sldId id="402"/>
            <p14:sldId id="399"/>
            <p14:sldId id="259"/>
            <p14:sldId id="401"/>
            <p14:sldId id="290"/>
          </p14:sldIdLst>
        </p14:section>
        <p14:section name="MCC Updates" id="{F7C7150B-CF30-234C-96FF-7ECFF3FC138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3"/>
    <p:restoredTop sz="94694"/>
  </p:normalViewPr>
  <p:slideViewPr>
    <p:cSldViewPr snapToGrid="0">
      <p:cViewPr>
        <p:scale>
          <a:sx n="121" d="100"/>
          <a:sy n="121" d="100"/>
        </p:scale>
        <p:origin x="60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E58C7-F91A-4E9D-BF2D-88BFD6076C1A}" type="datetimeFigureOut">
              <a:t>2/12/23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CFBA0-45F2-4FF9-983C-3E997E98E04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Select crews for </a:t>
            </a:r>
            <a:r>
              <a:rPr lang="en-US" err="1">
                <a:cs typeface="Calibri"/>
              </a:rPr>
              <a:t>Stotes</a:t>
            </a:r>
            <a:r>
              <a:rPr lang="en-US">
                <a:cs typeface="Calibri"/>
              </a:rPr>
              <a:t> means coaches pick those boats they believe will perform well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Qualified crews for Nats means the boat has qualified for SRAAs based upon their performance VSRC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CFBA0-45F2-4FF9-983C-3E997E98E04F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6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8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8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2/12/23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m/maps/place/8501+Silverbrook+Rd,+Lorton,+VA+22079/@38.7174324,-77.2407282,17z/data=!3m1!4b1!4m5!3m4!1s0x89b6537671da8167:0x11d1e2c46dc1ffc4!8m2!3d38.7174282!4d-77.2385395?hl=enhool-41917043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1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egattachair@mcleancrew.org" TargetMode="External"/><Relationship Id="rId5" Type="http://schemas.microsoft.com/office/2007/relationships/hdphoto" Target="../media/hdphoto13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5135">
            <a:extLst>
              <a:ext uri="{FF2B5EF4-FFF2-40B4-BE49-F238E27FC236}">
                <a16:creationId xmlns:a16="http://schemas.microsoft.com/office/drawing/2014/main" id="{47D2AB5D-C277-42B8-BB98-9E46DDED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3FAB3-1BDB-EFB4-ABD9-1A6C9EB16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307" y="4340305"/>
            <a:ext cx="6035842" cy="1721595"/>
          </a:xfrm>
        </p:spPr>
        <p:txBody>
          <a:bodyPr anchor="b">
            <a:normAutofit/>
          </a:bodyPr>
          <a:lstStyle/>
          <a:p>
            <a:r>
              <a:rPr lang="en-US" sz="6600" dirty="0"/>
              <a:t>Regatta 101</a:t>
            </a:r>
            <a:br>
              <a:rPr lang="en-US" sz="6600" dirty="0"/>
            </a:br>
            <a:r>
              <a:rPr lang="en-US" sz="4000" dirty="0"/>
              <a:t>spring 2023</a:t>
            </a:r>
            <a:endParaRPr lang="en-US" sz="6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00CE0-454C-AC46-0939-1D4732453C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799771" y="6"/>
            <a:ext cx="4340756" cy="3143437"/>
          </a:xfrm>
          <a:custGeom>
            <a:avLst/>
            <a:gdLst/>
            <a:ahLst/>
            <a:cxnLst/>
            <a:rect l="l" t="t" r="r" b="b"/>
            <a:pathLst>
              <a:path w="4340756" h="3143437">
                <a:moveTo>
                  <a:pt x="510011" y="0"/>
                </a:moveTo>
                <a:lnTo>
                  <a:pt x="3830745" y="0"/>
                </a:lnTo>
                <a:lnTo>
                  <a:pt x="3864106" y="54913"/>
                </a:lnTo>
                <a:cubicBezTo>
                  <a:pt x="4012371" y="327844"/>
                  <a:pt x="4096589" y="640616"/>
                  <a:pt x="4096589" y="973059"/>
                </a:cubicBezTo>
                <a:cubicBezTo>
                  <a:pt x="4096589" y="2036876"/>
                  <a:pt x="3234195" y="2899270"/>
                  <a:pt x="2170378" y="2899270"/>
                </a:cubicBezTo>
                <a:cubicBezTo>
                  <a:pt x="1106561" y="2899270"/>
                  <a:pt x="244168" y="2036876"/>
                  <a:pt x="244168" y="973059"/>
                </a:cubicBezTo>
                <a:cubicBezTo>
                  <a:pt x="244168" y="640616"/>
                  <a:pt x="328386" y="327844"/>
                  <a:pt x="476651" y="54913"/>
                </a:cubicBezTo>
                <a:close/>
                <a:moveTo>
                  <a:pt x="232340" y="0"/>
                </a:moveTo>
                <a:lnTo>
                  <a:pt x="446588" y="0"/>
                </a:lnTo>
                <a:lnTo>
                  <a:pt x="428940" y="29050"/>
                </a:lnTo>
                <a:cubicBezTo>
                  <a:pt x="276499" y="309669"/>
                  <a:pt x="189908" y="631252"/>
                  <a:pt x="189908" y="973059"/>
                </a:cubicBezTo>
                <a:cubicBezTo>
                  <a:pt x="189908" y="2066842"/>
                  <a:pt x="1076595" y="2953529"/>
                  <a:pt x="2170378" y="2953529"/>
                </a:cubicBezTo>
                <a:cubicBezTo>
                  <a:pt x="3264161" y="2953529"/>
                  <a:pt x="4150848" y="2066842"/>
                  <a:pt x="4150848" y="973059"/>
                </a:cubicBezTo>
                <a:cubicBezTo>
                  <a:pt x="4150848" y="631252"/>
                  <a:pt x="4064258" y="309669"/>
                  <a:pt x="3911816" y="29050"/>
                </a:cubicBezTo>
                <a:lnTo>
                  <a:pt x="3894168" y="0"/>
                </a:lnTo>
                <a:lnTo>
                  <a:pt x="4108416" y="0"/>
                </a:lnTo>
                <a:lnTo>
                  <a:pt x="4170197" y="128250"/>
                </a:lnTo>
                <a:cubicBezTo>
                  <a:pt x="4280024" y="387910"/>
                  <a:pt x="4340756" y="673392"/>
                  <a:pt x="4340756" y="973059"/>
                </a:cubicBezTo>
                <a:cubicBezTo>
                  <a:pt x="4340756" y="2171726"/>
                  <a:pt x="3369045" y="3143437"/>
                  <a:pt x="2170378" y="3143437"/>
                </a:cubicBezTo>
                <a:cubicBezTo>
                  <a:pt x="971711" y="3143437"/>
                  <a:pt x="0" y="2171726"/>
                  <a:pt x="0" y="973059"/>
                </a:cubicBezTo>
                <a:cubicBezTo>
                  <a:pt x="0" y="673392"/>
                  <a:pt x="60732" y="387910"/>
                  <a:pt x="170559" y="128250"/>
                </a:cubicBezTo>
                <a:close/>
              </a:path>
            </a:pathLst>
          </a:custGeom>
        </p:spPr>
      </p:pic>
      <p:sp>
        <p:nvSpPr>
          <p:cNvPr id="5138" name="Freeform: Shape 5137">
            <a:extLst>
              <a:ext uri="{FF2B5EF4-FFF2-40B4-BE49-F238E27FC236}">
                <a16:creationId xmlns:a16="http://schemas.microsoft.com/office/drawing/2014/main" id="{2ACA7927-54AC-493A-8A28-06A434EA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9771" y="1"/>
            <a:ext cx="4340756" cy="3143437"/>
          </a:xfrm>
          <a:custGeom>
            <a:avLst/>
            <a:gdLst>
              <a:gd name="connsiteX0" fmla="*/ 510011 w 4340756"/>
              <a:gd name="connsiteY0" fmla="*/ 0 h 3143437"/>
              <a:gd name="connsiteX1" fmla="*/ 3830745 w 4340756"/>
              <a:gd name="connsiteY1" fmla="*/ 0 h 3143437"/>
              <a:gd name="connsiteX2" fmla="*/ 3864106 w 4340756"/>
              <a:gd name="connsiteY2" fmla="*/ 54913 h 3143437"/>
              <a:gd name="connsiteX3" fmla="*/ 4096589 w 4340756"/>
              <a:gd name="connsiteY3" fmla="*/ 973059 h 3143437"/>
              <a:gd name="connsiteX4" fmla="*/ 2170378 w 4340756"/>
              <a:gd name="connsiteY4" fmla="*/ 2899270 h 3143437"/>
              <a:gd name="connsiteX5" fmla="*/ 244168 w 4340756"/>
              <a:gd name="connsiteY5" fmla="*/ 973059 h 3143437"/>
              <a:gd name="connsiteX6" fmla="*/ 476651 w 4340756"/>
              <a:gd name="connsiteY6" fmla="*/ 54913 h 3143437"/>
              <a:gd name="connsiteX7" fmla="*/ 232340 w 4340756"/>
              <a:gd name="connsiteY7" fmla="*/ 0 h 3143437"/>
              <a:gd name="connsiteX8" fmla="*/ 446588 w 4340756"/>
              <a:gd name="connsiteY8" fmla="*/ 0 h 3143437"/>
              <a:gd name="connsiteX9" fmla="*/ 428940 w 4340756"/>
              <a:gd name="connsiteY9" fmla="*/ 29050 h 3143437"/>
              <a:gd name="connsiteX10" fmla="*/ 189908 w 4340756"/>
              <a:gd name="connsiteY10" fmla="*/ 973059 h 3143437"/>
              <a:gd name="connsiteX11" fmla="*/ 2170378 w 4340756"/>
              <a:gd name="connsiteY11" fmla="*/ 2953529 h 3143437"/>
              <a:gd name="connsiteX12" fmla="*/ 4150848 w 4340756"/>
              <a:gd name="connsiteY12" fmla="*/ 973059 h 3143437"/>
              <a:gd name="connsiteX13" fmla="*/ 3911816 w 4340756"/>
              <a:gd name="connsiteY13" fmla="*/ 29050 h 3143437"/>
              <a:gd name="connsiteX14" fmla="*/ 3894168 w 4340756"/>
              <a:gd name="connsiteY14" fmla="*/ 0 h 3143437"/>
              <a:gd name="connsiteX15" fmla="*/ 4108416 w 4340756"/>
              <a:gd name="connsiteY15" fmla="*/ 0 h 3143437"/>
              <a:gd name="connsiteX16" fmla="*/ 4170197 w 4340756"/>
              <a:gd name="connsiteY16" fmla="*/ 128250 h 3143437"/>
              <a:gd name="connsiteX17" fmla="*/ 4340756 w 4340756"/>
              <a:gd name="connsiteY17" fmla="*/ 973059 h 3143437"/>
              <a:gd name="connsiteX18" fmla="*/ 2170378 w 4340756"/>
              <a:gd name="connsiteY18" fmla="*/ 3143437 h 3143437"/>
              <a:gd name="connsiteX19" fmla="*/ 0 w 4340756"/>
              <a:gd name="connsiteY19" fmla="*/ 973059 h 3143437"/>
              <a:gd name="connsiteX20" fmla="*/ 170559 w 4340756"/>
              <a:gd name="connsiteY20" fmla="*/ 128250 h 314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40756" h="3143437">
                <a:moveTo>
                  <a:pt x="510011" y="0"/>
                </a:moveTo>
                <a:lnTo>
                  <a:pt x="3830745" y="0"/>
                </a:lnTo>
                <a:lnTo>
                  <a:pt x="3864106" y="54913"/>
                </a:lnTo>
                <a:cubicBezTo>
                  <a:pt x="4012371" y="327844"/>
                  <a:pt x="4096589" y="640616"/>
                  <a:pt x="4096589" y="973059"/>
                </a:cubicBezTo>
                <a:cubicBezTo>
                  <a:pt x="4096589" y="2036876"/>
                  <a:pt x="3234195" y="2899270"/>
                  <a:pt x="2170378" y="2899270"/>
                </a:cubicBezTo>
                <a:cubicBezTo>
                  <a:pt x="1106561" y="2899270"/>
                  <a:pt x="244168" y="2036876"/>
                  <a:pt x="244168" y="973059"/>
                </a:cubicBezTo>
                <a:cubicBezTo>
                  <a:pt x="244168" y="640616"/>
                  <a:pt x="328386" y="327844"/>
                  <a:pt x="476651" y="54913"/>
                </a:cubicBezTo>
                <a:close/>
                <a:moveTo>
                  <a:pt x="232340" y="0"/>
                </a:moveTo>
                <a:lnTo>
                  <a:pt x="446588" y="0"/>
                </a:lnTo>
                <a:lnTo>
                  <a:pt x="428940" y="29050"/>
                </a:lnTo>
                <a:cubicBezTo>
                  <a:pt x="276499" y="309669"/>
                  <a:pt x="189908" y="631252"/>
                  <a:pt x="189908" y="973059"/>
                </a:cubicBezTo>
                <a:cubicBezTo>
                  <a:pt x="189908" y="2066842"/>
                  <a:pt x="1076595" y="2953529"/>
                  <a:pt x="2170378" y="2953529"/>
                </a:cubicBezTo>
                <a:cubicBezTo>
                  <a:pt x="3264161" y="2953529"/>
                  <a:pt x="4150848" y="2066842"/>
                  <a:pt x="4150848" y="973059"/>
                </a:cubicBezTo>
                <a:cubicBezTo>
                  <a:pt x="4150848" y="631252"/>
                  <a:pt x="4064258" y="309669"/>
                  <a:pt x="3911816" y="29050"/>
                </a:cubicBezTo>
                <a:lnTo>
                  <a:pt x="3894168" y="0"/>
                </a:lnTo>
                <a:lnTo>
                  <a:pt x="4108416" y="0"/>
                </a:lnTo>
                <a:lnTo>
                  <a:pt x="4170197" y="128250"/>
                </a:lnTo>
                <a:cubicBezTo>
                  <a:pt x="4280024" y="387910"/>
                  <a:pt x="4340756" y="673392"/>
                  <a:pt x="4340756" y="973059"/>
                </a:cubicBezTo>
                <a:cubicBezTo>
                  <a:pt x="4340756" y="2171726"/>
                  <a:pt x="3369045" y="3143437"/>
                  <a:pt x="2170378" y="3143437"/>
                </a:cubicBezTo>
                <a:cubicBezTo>
                  <a:pt x="971711" y="3143437"/>
                  <a:pt x="0" y="2171726"/>
                  <a:pt x="0" y="973059"/>
                </a:cubicBezTo>
                <a:cubicBezTo>
                  <a:pt x="0" y="673392"/>
                  <a:pt x="60732" y="387910"/>
                  <a:pt x="170559" y="128250"/>
                </a:cubicBezTo>
                <a:close/>
              </a:path>
            </a:pathLst>
          </a:custGeom>
          <a:blipFill dpi="0" rotWithShape="1">
            <a:blip r:embed="rId3" cstate="email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A8ED2BB-92DC-70A3-C3C9-9A7745F4E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4330" y="1325782"/>
            <a:ext cx="4587670" cy="5532214"/>
          </a:xfrm>
          <a:custGeom>
            <a:avLst/>
            <a:gdLst/>
            <a:ahLst/>
            <a:cxnLst/>
            <a:rect l="l" t="t" r="r" b="b"/>
            <a:pathLst>
              <a:path w="4587670" h="5532214">
                <a:moveTo>
                  <a:pt x="3219128" y="362152"/>
                </a:moveTo>
                <a:cubicBezTo>
                  <a:pt x="3712211" y="362152"/>
                  <a:pt x="4176118" y="487065"/>
                  <a:pt x="4580932" y="706974"/>
                </a:cubicBezTo>
                <a:lnTo>
                  <a:pt x="4587670" y="711067"/>
                </a:lnTo>
                <a:lnTo>
                  <a:pt x="4587670" y="5532214"/>
                </a:lnTo>
                <a:lnTo>
                  <a:pt x="1546926" y="5532214"/>
                </a:lnTo>
                <a:lnTo>
                  <a:pt x="1401826" y="5423710"/>
                </a:lnTo>
                <a:cubicBezTo>
                  <a:pt x="766871" y="4899699"/>
                  <a:pt x="362152" y="4106677"/>
                  <a:pt x="362152" y="3219128"/>
                </a:cubicBezTo>
                <a:cubicBezTo>
                  <a:pt x="362152" y="1641264"/>
                  <a:pt x="1641263" y="362152"/>
                  <a:pt x="3219128" y="362152"/>
                </a:cubicBezTo>
                <a:close/>
                <a:moveTo>
                  <a:pt x="3219128" y="0"/>
                </a:moveTo>
                <a:cubicBezTo>
                  <a:pt x="3663597" y="0"/>
                  <a:pt x="4087027" y="90079"/>
                  <a:pt x="4472158" y="252975"/>
                </a:cubicBezTo>
                <a:lnTo>
                  <a:pt x="4587670" y="308620"/>
                </a:lnTo>
                <a:lnTo>
                  <a:pt x="4587670" y="620975"/>
                </a:lnTo>
                <a:lnTo>
                  <a:pt x="4362518" y="512514"/>
                </a:lnTo>
                <a:cubicBezTo>
                  <a:pt x="4011086" y="363870"/>
                  <a:pt x="3624706" y="281674"/>
                  <a:pt x="3219128" y="281674"/>
                </a:cubicBezTo>
                <a:cubicBezTo>
                  <a:pt x="1596817" y="281674"/>
                  <a:pt x="281674" y="1596818"/>
                  <a:pt x="281674" y="3219128"/>
                </a:cubicBezTo>
                <a:cubicBezTo>
                  <a:pt x="281674" y="4131678"/>
                  <a:pt x="697794" y="4947039"/>
                  <a:pt x="1350635" y="5485811"/>
                </a:cubicBezTo>
                <a:lnTo>
                  <a:pt x="1412689" y="5532214"/>
                </a:lnTo>
                <a:lnTo>
                  <a:pt x="983371" y="5532214"/>
                </a:lnTo>
                <a:lnTo>
                  <a:pt x="942861" y="5495396"/>
                </a:lnTo>
                <a:cubicBezTo>
                  <a:pt x="360313" y="4912848"/>
                  <a:pt x="0" y="4108066"/>
                  <a:pt x="0" y="3219128"/>
                </a:cubicBezTo>
                <a:cubicBezTo>
                  <a:pt x="0" y="1441253"/>
                  <a:pt x="1441252" y="0"/>
                  <a:pt x="32191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Freeform: Shape 5139">
            <a:extLst>
              <a:ext uri="{FF2B5EF4-FFF2-40B4-BE49-F238E27FC236}">
                <a16:creationId xmlns:a16="http://schemas.microsoft.com/office/drawing/2014/main" id="{C134E366-D7CA-49EE-AAEA-10BF4815C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4330" y="1325786"/>
            <a:ext cx="4587670" cy="5532214"/>
          </a:xfrm>
          <a:custGeom>
            <a:avLst/>
            <a:gdLst>
              <a:gd name="connsiteX0" fmla="*/ 3219128 w 4587670"/>
              <a:gd name="connsiteY0" fmla="*/ 362152 h 5532214"/>
              <a:gd name="connsiteX1" fmla="*/ 4580932 w 4587670"/>
              <a:gd name="connsiteY1" fmla="*/ 706974 h 5532214"/>
              <a:gd name="connsiteX2" fmla="*/ 4587670 w 4587670"/>
              <a:gd name="connsiteY2" fmla="*/ 711067 h 5532214"/>
              <a:gd name="connsiteX3" fmla="*/ 4587670 w 4587670"/>
              <a:gd name="connsiteY3" fmla="*/ 5532214 h 5532214"/>
              <a:gd name="connsiteX4" fmla="*/ 1546926 w 4587670"/>
              <a:gd name="connsiteY4" fmla="*/ 5532214 h 5532214"/>
              <a:gd name="connsiteX5" fmla="*/ 1401826 w 4587670"/>
              <a:gd name="connsiteY5" fmla="*/ 5423710 h 5532214"/>
              <a:gd name="connsiteX6" fmla="*/ 362152 w 4587670"/>
              <a:gd name="connsiteY6" fmla="*/ 3219128 h 5532214"/>
              <a:gd name="connsiteX7" fmla="*/ 3219128 w 4587670"/>
              <a:gd name="connsiteY7" fmla="*/ 362152 h 5532214"/>
              <a:gd name="connsiteX8" fmla="*/ 3219128 w 4587670"/>
              <a:gd name="connsiteY8" fmla="*/ 0 h 5532214"/>
              <a:gd name="connsiteX9" fmla="*/ 4472158 w 4587670"/>
              <a:gd name="connsiteY9" fmla="*/ 252975 h 5532214"/>
              <a:gd name="connsiteX10" fmla="*/ 4587670 w 4587670"/>
              <a:gd name="connsiteY10" fmla="*/ 308620 h 5532214"/>
              <a:gd name="connsiteX11" fmla="*/ 4587670 w 4587670"/>
              <a:gd name="connsiteY11" fmla="*/ 620975 h 5532214"/>
              <a:gd name="connsiteX12" fmla="*/ 4362518 w 4587670"/>
              <a:gd name="connsiteY12" fmla="*/ 512514 h 5532214"/>
              <a:gd name="connsiteX13" fmla="*/ 3219128 w 4587670"/>
              <a:gd name="connsiteY13" fmla="*/ 281674 h 5532214"/>
              <a:gd name="connsiteX14" fmla="*/ 281674 w 4587670"/>
              <a:gd name="connsiteY14" fmla="*/ 3219128 h 5532214"/>
              <a:gd name="connsiteX15" fmla="*/ 1350635 w 4587670"/>
              <a:gd name="connsiteY15" fmla="*/ 5485811 h 5532214"/>
              <a:gd name="connsiteX16" fmla="*/ 1412689 w 4587670"/>
              <a:gd name="connsiteY16" fmla="*/ 5532214 h 5532214"/>
              <a:gd name="connsiteX17" fmla="*/ 983371 w 4587670"/>
              <a:gd name="connsiteY17" fmla="*/ 5532214 h 5532214"/>
              <a:gd name="connsiteX18" fmla="*/ 942861 w 4587670"/>
              <a:gd name="connsiteY18" fmla="*/ 5495396 h 5532214"/>
              <a:gd name="connsiteX19" fmla="*/ 0 w 4587670"/>
              <a:gd name="connsiteY19" fmla="*/ 3219128 h 5532214"/>
              <a:gd name="connsiteX20" fmla="*/ 3219128 w 4587670"/>
              <a:gd name="connsiteY20" fmla="*/ 0 h 553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87670" h="5532214">
                <a:moveTo>
                  <a:pt x="3219128" y="362152"/>
                </a:moveTo>
                <a:cubicBezTo>
                  <a:pt x="3712211" y="362152"/>
                  <a:pt x="4176118" y="487065"/>
                  <a:pt x="4580932" y="706974"/>
                </a:cubicBezTo>
                <a:lnTo>
                  <a:pt x="4587670" y="711067"/>
                </a:lnTo>
                <a:lnTo>
                  <a:pt x="4587670" y="5532214"/>
                </a:lnTo>
                <a:lnTo>
                  <a:pt x="1546926" y="5532214"/>
                </a:lnTo>
                <a:lnTo>
                  <a:pt x="1401826" y="5423710"/>
                </a:lnTo>
                <a:cubicBezTo>
                  <a:pt x="766871" y="4899699"/>
                  <a:pt x="362152" y="4106677"/>
                  <a:pt x="362152" y="3219128"/>
                </a:cubicBezTo>
                <a:cubicBezTo>
                  <a:pt x="362152" y="1641264"/>
                  <a:pt x="1641263" y="362152"/>
                  <a:pt x="3219128" y="362152"/>
                </a:cubicBezTo>
                <a:close/>
                <a:moveTo>
                  <a:pt x="3219128" y="0"/>
                </a:moveTo>
                <a:cubicBezTo>
                  <a:pt x="3663597" y="0"/>
                  <a:pt x="4087027" y="90079"/>
                  <a:pt x="4472158" y="252975"/>
                </a:cubicBezTo>
                <a:lnTo>
                  <a:pt x="4587670" y="308620"/>
                </a:lnTo>
                <a:lnTo>
                  <a:pt x="4587670" y="620975"/>
                </a:lnTo>
                <a:lnTo>
                  <a:pt x="4362518" y="512514"/>
                </a:lnTo>
                <a:cubicBezTo>
                  <a:pt x="4011086" y="363870"/>
                  <a:pt x="3624706" y="281674"/>
                  <a:pt x="3219128" y="281674"/>
                </a:cubicBezTo>
                <a:cubicBezTo>
                  <a:pt x="1596817" y="281674"/>
                  <a:pt x="281674" y="1596818"/>
                  <a:pt x="281674" y="3219128"/>
                </a:cubicBezTo>
                <a:cubicBezTo>
                  <a:pt x="281674" y="4131678"/>
                  <a:pt x="697794" y="4947039"/>
                  <a:pt x="1350635" y="5485811"/>
                </a:cubicBezTo>
                <a:lnTo>
                  <a:pt x="1412689" y="5532214"/>
                </a:lnTo>
                <a:lnTo>
                  <a:pt x="983371" y="5532214"/>
                </a:lnTo>
                <a:lnTo>
                  <a:pt x="942861" y="5495396"/>
                </a:lnTo>
                <a:cubicBezTo>
                  <a:pt x="360313" y="4912848"/>
                  <a:pt x="0" y="4108066"/>
                  <a:pt x="0" y="3219128"/>
                </a:cubicBezTo>
                <a:cubicBezTo>
                  <a:pt x="0" y="1441253"/>
                  <a:pt x="1441252" y="0"/>
                  <a:pt x="3219128" y="0"/>
                </a:cubicBezTo>
                <a:close/>
              </a:path>
            </a:pathLst>
          </a:custGeom>
          <a:blipFill dpi="0" rotWithShape="1">
            <a:blip r:embed="rId3" cstate="email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5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DAA79-AFAF-48A3-AD0A-0AAC85800F87}"/>
              </a:ext>
            </a:extLst>
          </p:cNvPr>
          <p:cNvSpPr txBox="1"/>
          <p:nvPr/>
        </p:nvSpPr>
        <p:spPr>
          <a:xfrm>
            <a:off x="572328" y="431524"/>
            <a:ext cx="10234834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Sandy Run Drop-Off &amp; South County Parking</a:t>
            </a:r>
          </a:p>
          <a:p>
            <a:endParaRPr lang="en-US" dirty="0"/>
          </a:p>
          <a:p>
            <a:endParaRPr lang="en-US" sz="800" dirty="0"/>
          </a:p>
          <a:p>
            <a:endParaRPr lang="en-US" sz="800" dirty="0"/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A11935FF-8B71-D489-DDE9-F2F5C766FD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41" y="2289891"/>
            <a:ext cx="5129188" cy="3738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E257CE-F30B-3FC7-3324-CC18FF1E11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850" y="2266534"/>
            <a:ext cx="5717767" cy="3761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7A05F2-D117-43A3-C67D-033C7E4CB9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831" y="1925954"/>
            <a:ext cx="1404837" cy="1538795"/>
          </a:xfrm>
          <a:prstGeom prst="rect">
            <a:avLst/>
          </a:prstGeom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id="{A18078FB-E2FB-A59E-3242-9719426FA944}"/>
              </a:ext>
            </a:extLst>
          </p:cNvPr>
          <p:cNvSpPr/>
          <p:nvPr/>
        </p:nvSpPr>
        <p:spPr>
          <a:xfrm>
            <a:off x="4282375" y="3464749"/>
            <a:ext cx="294468" cy="250001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6BF91-6865-4A3A-47ED-E5BBB9A053A5}"/>
              </a:ext>
            </a:extLst>
          </p:cNvPr>
          <p:cNvSpPr txBox="1"/>
          <p:nvPr/>
        </p:nvSpPr>
        <p:spPr>
          <a:xfrm>
            <a:off x="4576843" y="3391584"/>
            <a:ext cx="12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DROP-OFF 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3B6F2-C5A2-7606-F14A-4473BBD25CB4}"/>
              </a:ext>
            </a:extLst>
          </p:cNvPr>
          <p:cNvSpPr txBox="1"/>
          <p:nvPr/>
        </p:nvSpPr>
        <p:spPr>
          <a:xfrm>
            <a:off x="5927557" y="1511469"/>
            <a:ext cx="385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You’ll park in the designated parking area and look for the shuttles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7BEAC-6D8A-6A70-CBBA-451F28C30164}"/>
              </a:ext>
            </a:extLst>
          </p:cNvPr>
          <p:cNvSpPr txBox="1"/>
          <p:nvPr/>
        </p:nvSpPr>
        <p:spPr>
          <a:xfrm>
            <a:off x="642490" y="1458894"/>
            <a:ext cx="4182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Only coaches and special volunteers can park close-by. You’ll drop off your athlete and need to exit to park at the high school.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CDBB51-7465-D058-8B6C-64536677F9C8}"/>
              </a:ext>
            </a:extLst>
          </p:cNvPr>
          <p:cNvSpPr txBox="1"/>
          <p:nvPr/>
        </p:nvSpPr>
        <p:spPr>
          <a:xfrm>
            <a:off x="6095999" y="6027982"/>
            <a:ext cx="49718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When the South County parking lot is available you will park there (located at </a:t>
            </a:r>
            <a:r>
              <a:rPr lang="en-US" sz="1100" dirty="0">
                <a:hlinkClick r:id="rId5"/>
              </a:rPr>
              <a:t>8501 Silverbrook Rd, Lorton, VA 22079)</a:t>
            </a:r>
            <a:r>
              <a:rPr lang="en-US" sz="11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65759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DAA79-AFAF-48A3-AD0A-0AAC85800F87}"/>
              </a:ext>
            </a:extLst>
          </p:cNvPr>
          <p:cNvSpPr txBox="1"/>
          <p:nvPr/>
        </p:nvSpPr>
        <p:spPr>
          <a:xfrm>
            <a:off x="572328" y="431524"/>
            <a:ext cx="10234834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Sandy Run Drop-Off &amp; Commuter Lot Parking</a:t>
            </a:r>
          </a:p>
          <a:p>
            <a:endParaRPr lang="en-US" dirty="0"/>
          </a:p>
          <a:p>
            <a:endParaRPr lang="en-US" sz="800" dirty="0"/>
          </a:p>
          <a:p>
            <a:endParaRPr lang="en-US" sz="800" dirty="0"/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A11935FF-8B71-D489-DDE9-F2F5C766FD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41" y="2289891"/>
            <a:ext cx="5129188" cy="3738091"/>
          </a:xfrm>
          <a:prstGeom prst="rect">
            <a:avLst/>
          </a:prstGeom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id="{A18078FB-E2FB-A59E-3242-9719426FA944}"/>
              </a:ext>
            </a:extLst>
          </p:cNvPr>
          <p:cNvSpPr/>
          <p:nvPr/>
        </p:nvSpPr>
        <p:spPr>
          <a:xfrm>
            <a:off x="4282375" y="3464749"/>
            <a:ext cx="294468" cy="250001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6BF91-6865-4A3A-47ED-E5BBB9A053A5}"/>
              </a:ext>
            </a:extLst>
          </p:cNvPr>
          <p:cNvSpPr txBox="1"/>
          <p:nvPr/>
        </p:nvSpPr>
        <p:spPr>
          <a:xfrm>
            <a:off x="4576843" y="3391584"/>
            <a:ext cx="126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DROP-OFF 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93B6F2-C5A2-7606-F14A-4473BBD25CB4}"/>
              </a:ext>
            </a:extLst>
          </p:cNvPr>
          <p:cNvSpPr txBox="1"/>
          <p:nvPr/>
        </p:nvSpPr>
        <p:spPr>
          <a:xfrm>
            <a:off x="5977694" y="1656318"/>
            <a:ext cx="418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You’ll park in the designated parking area and look for the shuttles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7BEAC-6D8A-6A70-CBBA-451F28C30164}"/>
              </a:ext>
            </a:extLst>
          </p:cNvPr>
          <p:cNvSpPr txBox="1"/>
          <p:nvPr/>
        </p:nvSpPr>
        <p:spPr>
          <a:xfrm>
            <a:off x="708541" y="1499207"/>
            <a:ext cx="4182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Only coaches and special volunteers can park close-by. You’ll drop off your athlete and need to exit to park at the high school.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CDBB51-7465-D058-8B6C-64536677F9C8}"/>
              </a:ext>
            </a:extLst>
          </p:cNvPr>
          <p:cNvSpPr txBox="1"/>
          <p:nvPr/>
        </p:nvSpPr>
        <p:spPr>
          <a:xfrm>
            <a:off x="6095999" y="6027982"/>
            <a:ext cx="49718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When the Commuter Lot is designated, the location is: </a:t>
            </a:r>
            <a:r>
              <a:rPr lang="en-US" sz="1100" u="none" strike="noStrike" dirty="0">
                <a:effectLst/>
              </a:rPr>
              <a:t>1325 Old Bridge Rd  Woodbridge VA 22192 </a:t>
            </a:r>
            <a:r>
              <a:rPr lang="en-US" sz="11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8F5EC8-02AA-6717-8BD6-5A4367710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848" y="2289890"/>
            <a:ext cx="5415327" cy="37380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13F490-2226-32E2-8545-FD79FE1DF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9545" y="2257359"/>
            <a:ext cx="1563914" cy="11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3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7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7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151BC-69CB-C424-C2B7-C97E78FA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dirty="0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  <a:t>sandy run / </a:t>
            </a:r>
            <a:r>
              <a:rPr lang="en-US" sz="4400" dirty="0" err="1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  <a:t>occoquan</a:t>
            </a:r>
            <a:r>
              <a:rPr lang="en-US" sz="4400" dirty="0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  <a:t>:</a:t>
            </a:r>
            <a:br>
              <a:rPr lang="en-US" sz="4400" dirty="0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</a:br>
            <a:br>
              <a:rPr lang="en-US" sz="4400" dirty="0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</a:br>
            <a:r>
              <a:rPr lang="en-US" sz="4400" dirty="0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  <a:t>the trail to the grandstand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7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8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A4362D7-E144-DEE6-106A-73E25610414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113" y="1129916"/>
            <a:ext cx="7078267" cy="4560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F77260-20DA-1F82-3C9C-78AF6EA0596B}"/>
              </a:ext>
            </a:extLst>
          </p:cNvPr>
          <p:cNvSpPr txBox="1"/>
          <p:nvPr/>
        </p:nvSpPr>
        <p:spPr>
          <a:xfrm>
            <a:off x="231766" y="5876298"/>
            <a:ext cx="75456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400" dirty="0"/>
              <a:t>Once on site there is a 0.6 mile trail through the woods to the viewing grandstands. Vans from parking Lot C to the Finish Line will begin operations at 8:00 am and continue until 30 minutes after the conclusion of racing. The cost is $5 per person. </a:t>
            </a:r>
          </a:p>
          <a:p>
            <a:pPr lvl="1"/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4B158-4212-5125-7BD2-BCBE9B9F0A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4945" y="1052968"/>
            <a:ext cx="685824" cy="600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C52ED3-F8D4-85B4-85AD-2D39AA354D0E}"/>
              </a:ext>
            </a:extLst>
          </p:cNvPr>
          <p:cNvSpPr txBox="1"/>
          <p:nvPr/>
        </p:nvSpPr>
        <p:spPr>
          <a:xfrm>
            <a:off x="4388377" y="1116508"/>
            <a:ext cx="3515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SHUTTLE DROP-OFF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THE GREEN LINE SHOWS THE WALKING PATH TO THE GRANDSTAND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77514FC5-A5AE-E35D-6920-D6C4FBFC3F62}"/>
              </a:ext>
            </a:extLst>
          </p:cNvPr>
          <p:cNvSpPr/>
          <p:nvPr/>
        </p:nvSpPr>
        <p:spPr>
          <a:xfrm>
            <a:off x="6005461" y="5107894"/>
            <a:ext cx="294468" cy="250001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0A0D7-45CD-9C0B-8036-DB77A51AE715}"/>
              </a:ext>
            </a:extLst>
          </p:cNvPr>
          <p:cNvSpPr txBox="1"/>
          <p:nvPr/>
        </p:nvSpPr>
        <p:spPr>
          <a:xfrm>
            <a:off x="6152695" y="4663106"/>
            <a:ext cx="171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THE GRANDSTAND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17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DAA79-AFAF-48A3-AD0A-0AAC85800F87}"/>
              </a:ext>
            </a:extLst>
          </p:cNvPr>
          <p:cNvSpPr txBox="1"/>
          <p:nvPr/>
        </p:nvSpPr>
        <p:spPr>
          <a:xfrm>
            <a:off x="629478" y="727664"/>
            <a:ext cx="1093304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The Regattas @ TBC and Out of State</a:t>
            </a:r>
          </a:p>
          <a:p>
            <a:br>
              <a:rPr lang="en-US" sz="1800" b="0" i="0" u="none" strike="noStrike" dirty="0">
                <a:effectLst/>
                <a:latin typeface="Helvetica"/>
              </a:rPr>
            </a:br>
            <a:r>
              <a:rPr lang="en-US" sz="1600" b="1" u="sng" dirty="0">
                <a:solidFill>
                  <a:schemeClr val="accent2"/>
                </a:solidFill>
              </a:rPr>
              <a:t>Thompson Boat Center (TBC) / Georgetown Regattas</a:t>
            </a:r>
            <a:r>
              <a:rPr lang="en-US" sz="1600" b="1" u="sng" dirty="0"/>
              <a:t>:</a:t>
            </a:r>
          </a:p>
          <a:p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4/1 Scrimmage @ TBC (girls)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4/22 Scrimmage @ TBC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4/29 Charlie Butt @ </a:t>
            </a:r>
            <a:r>
              <a:rPr lang="en-US" sz="1600" dirty="0">
                <a:solidFill>
                  <a:srgbClr val="000000"/>
                </a:solidFill>
              </a:rPr>
              <a:t>TBC - </a:t>
            </a:r>
            <a:r>
              <a:rPr lang="en-US" sz="1600" dirty="0">
                <a:solidFill>
                  <a:srgbClr val="0070C0"/>
                </a:solidFill>
              </a:rPr>
              <a:t>Best grandparent regatta, right in front of Georgetown waterfront, restaurants, etc</a:t>
            </a:r>
            <a:r>
              <a:rPr lang="en-US" sz="1600" dirty="0">
                <a:solidFill>
                  <a:schemeClr val="accent2"/>
                </a:solidFill>
              </a:rPr>
              <a:t>.</a:t>
            </a:r>
          </a:p>
          <a:p>
            <a:endParaRPr lang="en-US" sz="1600" b="1" i="0" u="sng" strike="noStrike" dirty="0">
              <a:solidFill>
                <a:schemeClr val="accent2"/>
              </a:solidFill>
              <a:effectLst/>
            </a:endParaRPr>
          </a:p>
          <a:p>
            <a:endParaRPr lang="en-US" sz="1600" b="1" i="0" u="sng" strike="noStrike" dirty="0">
              <a:solidFill>
                <a:schemeClr val="accent2"/>
              </a:solidFill>
              <a:effectLst/>
            </a:endParaRPr>
          </a:p>
          <a:p>
            <a:r>
              <a:rPr lang="en-US" sz="1600" b="1" i="0" u="sng" strike="noStrike" dirty="0">
                <a:solidFill>
                  <a:schemeClr val="accent2"/>
                </a:solidFill>
                <a:effectLst/>
              </a:rPr>
              <a:t>Away Regattas during the Regular Season: </a:t>
            </a:r>
          </a:p>
          <a:p>
            <a:endParaRPr lang="en-US" sz="1600" b="1" i="0" u="sng" strike="noStrike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4/1 Lake Lenape @ Lake Lenape, NJ (boys)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4/8 St Andrew’s @ Middletown, DE - </a:t>
            </a:r>
            <a:r>
              <a:rPr lang="en-US" sz="1600" dirty="0">
                <a:solidFill>
                  <a:srgbClr val="000000"/>
                </a:solidFill>
              </a:rPr>
              <a:t>Dead Poets Society filmed there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4/16 Manny Flick @ Philadelphia, PA</a:t>
            </a:r>
            <a:br>
              <a:rPr lang="en-US" sz="1600" b="0" i="0" u="none" strike="noStrike" dirty="0">
                <a:effectLst/>
              </a:rPr>
            </a:b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44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DAA79-AFAF-48A3-AD0A-0AAC85800F87}"/>
              </a:ext>
            </a:extLst>
          </p:cNvPr>
          <p:cNvSpPr txBox="1"/>
          <p:nvPr/>
        </p:nvSpPr>
        <p:spPr>
          <a:xfrm>
            <a:off x="629478" y="720566"/>
            <a:ext cx="109330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The Regattas: Post Season</a:t>
            </a:r>
          </a:p>
          <a:p>
            <a:r>
              <a:rPr lang="en-US" sz="2000" b="1" i="1" dirty="0"/>
              <a:t>Select or Qualified Boats Only 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 err="1">
                <a:solidFill>
                  <a:schemeClr val="accent2"/>
                </a:solidFill>
              </a:rPr>
              <a:t>Stotesbury</a:t>
            </a:r>
            <a:r>
              <a:rPr lang="en-US" sz="1600" b="1" dirty="0">
                <a:solidFill>
                  <a:schemeClr val="accent2"/>
                </a:solidFill>
              </a:rPr>
              <a:t> Cup</a:t>
            </a:r>
            <a:r>
              <a:rPr lang="en-US" sz="1600" b="1" dirty="0"/>
              <a:t>, Philadelphia, PA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5/19-20 </a:t>
            </a:r>
            <a:r>
              <a:rPr lang="en-US" sz="1600" dirty="0" err="1">
                <a:solidFill>
                  <a:srgbClr val="000000"/>
                </a:solidFill>
              </a:rPr>
              <a:t>Stotesbury</a:t>
            </a:r>
            <a:r>
              <a:rPr lang="en-US" sz="1600" dirty="0">
                <a:solidFill>
                  <a:srgbClr val="000000"/>
                </a:solidFill>
              </a:rPr>
              <a:t> @ Philadelphia PA (</a:t>
            </a:r>
            <a:r>
              <a:rPr lang="en-US" sz="1600" i="1" dirty="0">
                <a:solidFill>
                  <a:srgbClr val="000000"/>
                </a:solidFill>
              </a:rPr>
              <a:t>select crews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Held since 1927 on the Schuylkill River near the famous “Boathouse Row”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Largest high school regatta in the world, 5,000 rowers, 10,000 spectators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 day, 3 night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Time Trials Friday, Races Saturday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Leave Thursday midday, return Saturday evening (Absences and test make-up dates arranged with the school)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>
                <a:solidFill>
                  <a:schemeClr val="accent2"/>
                </a:solidFill>
              </a:rPr>
              <a:t>SRAA Nationals</a:t>
            </a:r>
            <a:r>
              <a:rPr lang="en-US" sz="1600" b="1" dirty="0"/>
              <a:t>, Oak Ridge, TN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5/26-27 SRAAs @ Oak Ridge TN (</a:t>
            </a:r>
            <a:r>
              <a:rPr lang="en-US" sz="1600" i="1" dirty="0">
                <a:solidFill>
                  <a:srgbClr val="000000"/>
                </a:solidFill>
              </a:rPr>
              <a:t>qualified crews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1V must qualify for any other boats that qualify to participate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 day, 3 night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Heats Friday, Finals Saturday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Leave Thursday midday, return Saturday evening (Absences and test make-up dates arranged with the school)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58965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46725-5D43-A4E7-1C6A-89E6BCF0D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6516241" cy="5571066"/>
          </a:xfrm>
        </p:spPr>
        <p:txBody>
          <a:bodyPr>
            <a:normAutofit/>
          </a:bodyPr>
          <a:lstStyle/>
          <a:p>
            <a:pPr algn="r"/>
            <a:r>
              <a:rPr lang="en-US" sz="8800" dirty="0"/>
              <a:t>QUESTIONS &amp; ANSWERS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2709" y="3388657"/>
            <a:ext cx="3657600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B0A998-A5C6-45CB-ACF3-1CF639920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3595" y="1903304"/>
            <a:ext cx="3051394" cy="3051388"/>
            <a:chOff x="7933595" y="1903304"/>
            <a:chExt cx="3051394" cy="305138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3595" y="1903304"/>
              <a:ext cx="3051394" cy="3051388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95024" y="2064730"/>
              <a:ext cx="2728540" cy="2728536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8CC6C16-9CE9-2B34-C6E9-36E0F5628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5025" y="2064730"/>
            <a:ext cx="2728540" cy="2728536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THANK YOU FOR ATTENDING AND SUPPORTING MCC!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018F1-F408-6F1F-C3E2-4376926FB45B}"/>
              </a:ext>
            </a:extLst>
          </p:cNvPr>
          <p:cNvSpPr txBox="1"/>
          <p:nvPr/>
        </p:nvSpPr>
        <p:spPr>
          <a:xfrm>
            <a:off x="0" y="6335832"/>
            <a:ext cx="66107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6"/>
              </a:rPr>
              <a:t>Regattachair@mcleancrew.org</a:t>
            </a:r>
            <a:r>
              <a:rPr lang="en-US" dirty="0"/>
              <a:t> – Regatta Chair inquiries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8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Rectangle 7193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6" name="Rectangle 7195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8" name="Rectangle 7197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200" name="Group 7199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7201" name="Oval 7200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202" name="Oval 7201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204" name="Rectangle 7203">
            <a:extLst>
              <a:ext uri="{FF2B5EF4-FFF2-40B4-BE49-F238E27FC236}">
                <a16:creationId xmlns:a16="http://schemas.microsoft.com/office/drawing/2014/main" id="{CFB57ED5-941D-44E2-9320-56A0A026F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206" name="Rectangle 7205">
            <a:extLst>
              <a:ext uri="{FF2B5EF4-FFF2-40B4-BE49-F238E27FC236}">
                <a16:creationId xmlns:a16="http://schemas.microsoft.com/office/drawing/2014/main" id="{7A1BE9A9-6FBF-4CF1-8F0C-BFCFF1FD9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6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2E87AFD-ACE9-CDBB-629F-072B57D4F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999" y="1054100"/>
            <a:ext cx="5462001" cy="4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8" name="Rectangle 7207">
            <a:extLst>
              <a:ext uri="{FF2B5EF4-FFF2-40B4-BE49-F238E27FC236}">
                <a16:creationId xmlns:a16="http://schemas.microsoft.com/office/drawing/2014/main" id="{C4AE8163-578C-46A4-BF65-BD3AEEF2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6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0" name="Rectangle 7209">
            <a:extLst>
              <a:ext uri="{FF2B5EF4-FFF2-40B4-BE49-F238E27FC236}">
                <a16:creationId xmlns:a16="http://schemas.microsoft.com/office/drawing/2014/main" id="{346F56CC-F97A-40DF-9A88-6D8BF7A6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6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12" name="Group 7211">
            <a:extLst>
              <a:ext uri="{FF2B5EF4-FFF2-40B4-BE49-F238E27FC236}">
                <a16:creationId xmlns:a16="http://schemas.microsoft.com/office/drawing/2014/main" id="{694818F1-2ACF-4181-B8B6-7637EB92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7213" name="Oval 7212">
              <a:extLst>
                <a:ext uri="{FF2B5EF4-FFF2-40B4-BE49-F238E27FC236}">
                  <a16:creationId xmlns:a16="http://schemas.microsoft.com/office/drawing/2014/main" id="{31BF4AB6-91C5-40DA-AFC8-BBDA46BB2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8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214" name="Oval 7213">
              <a:extLst>
                <a:ext uri="{FF2B5EF4-FFF2-40B4-BE49-F238E27FC236}">
                  <a16:creationId xmlns:a16="http://schemas.microsoft.com/office/drawing/2014/main" id="{CA6D6306-ED75-4DC2-9BEF-160516C2F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43CAE-F875-7DA5-6FCF-403B0875A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9999" y="973313"/>
            <a:ext cx="4615180" cy="66876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AGENDA </a:t>
            </a:r>
            <a:endParaRPr lang="en-US" sz="4400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A4AF0-B1BB-65D5-F850-8C09E2F4C06B}"/>
              </a:ext>
            </a:extLst>
          </p:cNvPr>
          <p:cNvSpPr txBox="1"/>
          <p:nvPr/>
        </p:nvSpPr>
        <p:spPr>
          <a:xfrm>
            <a:off x="6672000" y="1854000"/>
            <a:ext cx="30120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Boats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Boat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Heat Sheet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Spectators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Regatta Schedule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Regattas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Q&amp;A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6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D611-8E01-7C47-B189-095A1436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7A1EA-A44F-98DC-5A5F-132A992DB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759790"/>
            <a:ext cx="10248009" cy="28294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First Varsity 8 (1V) </a:t>
            </a:r>
            <a:r>
              <a:rPr lang="en-US" sz="1800" dirty="0"/>
              <a:t>– Fastest varsity boat</a:t>
            </a:r>
          </a:p>
          <a:p>
            <a:r>
              <a:rPr lang="en-US" sz="1800" b="1" dirty="0"/>
              <a:t>Second Varsity 8 (2V) </a:t>
            </a:r>
            <a:r>
              <a:rPr lang="en-US" sz="1800" dirty="0"/>
              <a:t>– Second fastest varsity boat</a:t>
            </a:r>
          </a:p>
          <a:p>
            <a:r>
              <a:rPr lang="en-US" sz="1800" b="1" dirty="0"/>
              <a:t>Junior Varsity 8 (JV8) </a:t>
            </a:r>
            <a:r>
              <a:rPr lang="en-US" sz="1800" dirty="0"/>
              <a:t>– No seniors may row in this boat (not often raced at MHS)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----------------------------------------------------------------------------------------------------------------------------</a:t>
            </a:r>
          </a:p>
          <a:p>
            <a:r>
              <a:rPr lang="en-US" sz="1800" b="1" dirty="0"/>
              <a:t>Third Varsity 8 (3V) </a:t>
            </a:r>
            <a:r>
              <a:rPr lang="en-US" sz="1800" dirty="0"/>
              <a:t>– Third fastest varsity boat</a:t>
            </a:r>
          </a:p>
          <a:p>
            <a:r>
              <a:rPr lang="en-US" sz="1800" b="1" dirty="0"/>
              <a:t>Fourth Varsity 8 (4V) </a:t>
            </a:r>
            <a:r>
              <a:rPr lang="en-US" sz="1800" dirty="0"/>
              <a:t>– Fourth fastest varsity boat (not often raced at MHS)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----------------------------------------------------------------------------------------------------------------------------</a:t>
            </a:r>
          </a:p>
          <a:p>
            <a:r>
              <a:rPr lang="en-US" sz="1800" b="1" dirty="0"/>
              <a:t>Freshman 8 (F8) </a:t>
            </a:r>
            <a:r>
              <a:rPr lang="en-US" sz="1800" dirty="0"/>
              <a:t>– Meant to be the fastest freshman boat</a:t>
            </a:r>
          </a:p>
          <a:p>
            <a:r>
              <a:rPr lang="en-US" sz="1800" b="1" dirty="0"/>
              <a:t>Novice 8  (N8) </a:t>
            </a:r>
            <a:r>
              <a:rPr lang="en-US" sz="1800" dirty="0"/>
              <a:t>– Next fastest boat and can also include non-freshman novices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A3FFDA-C613-37FC-876D-E256FFC872E6}"/>
              </a:ext>
            </a:extLst>
          </p:cNvPr>
          <p:cNvSpPr/>
          <p:nvPr/>
        </p:nvSpPr>
        <p:spPr>
          <a:xfrm>
            <a:off x="621102" y="2042217"/>
            <a:ext cx="10903789" cy="4766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6ABD40-CE6D-D8CC-0AB0-A917C63D7BAF}"/>
              </a:ext>
            </a:extLst>
          </p:cNvPr>
          <p:cNvSpPr/>
          <p:nvPr/>
        </p:nvSpPr>
        <p:spPr>
          <a:xfrm>
            <a:off x="621101" y="3635229"/>
            <a:ext cx="10903789" cy="4766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C35FD2-8AA0-1546-F885-D4360BDCD223}"/>
              </a:ext>
            </a:extLst>
          </p:cNvPr>
          <p:cNvSpPr/>
          <p:nvPr/>
        </p:nvSpPr>
        <p:spPr>
          <a:xfrm>
            <a:off x="644105" y="2507728"/>
            <a:ext cx="10903789" cy="4766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27FCA5-9456-317A-B88F-93152F2E530C}"/>
              </a:ext>
            </a:extLst>
          </p:cNvPr>
          <p:cNvSpPr/>
          <p:nvPr/>
        </p:nvSpPr>
        <p:spPr>
          <a:xfrm>
            <a:off x="644105" y="4871681"/>
            <a:ext cx="10903789" cy="4766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D8ED63-9F48-7619-AC0A-CEF799436119}"/>
              </a:ext>
            </a:extLst>
          </p:cNvPr>
          <p:cNvSpPr/>
          <p:nvPr/>
        </p:nvSpPr>
        <p:spPr>
          <a:xfrm>
            <a:off x="1069847" y="6476511"/>
            <a:ext cx="1552754" cy="15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F0C67-19B7-53E2-D710-DB1BC79E7353}"/>
              </a:ext>
            </a:extLst>
          </p:cNvPr>
          <p:cNvSpPr txBox="1"/>
          <p:nvPr/>
        </p:nvSpPr>
        <p:spPr>
          <a:xfrm>
            <a:off x="2708695" y="6392164"/>
            <a:ext cx="6176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Indicates a boat raced by MCC in a typical season</a:t>
            </a:r>
          </a:p>
        </p:txBody>
      </p:sp>
    </p:spTree>
    <p:extLst>
      <p:ext uri="{BB962C8B-B14F-4D97-AF65-F5344CB8AC3E}">
        <p14:creationId xmlns:p14="http://schemas.microsoft.com/office/powerpoint/2010/main" val="177800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7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7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E45A2-72ED-05A2-B07C-ACA4E004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>
                <a:blipFill dpi="0" rotWithShape="1">
                  <a:blip r:embed="rId8"/>
                  <a:srcRect/>
                  <a:tile tx="6350" ty="-127000" sx="65000" sy="64000" flip="none" algn="tl"/>
                </a:blipFill>
              </a:rPr>
              <a:t>The boat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7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8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Rowing Terms — Oregon Rowing Unlimited - PDX">
            <a:extLst>
              <a:ext uri="{FF2B5EF4-FFF2-40B4-BE49-F238E27FC236}">
                <a16:creationId xmlns:a16="http://schemas.microsoft.com/office/drawing/2014/main" id="{34852D30-2B97-55E6-09F3-BB648142B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28" y="1798637"/>
            <a:ext cx="7221516" cy="358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6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395A46-1819-40A2-AEA7-F0FDA491C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4F812-D094-2751-1935-E9CFA1B63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>
            <a:normAutofit/>
          </a:bodyPr>
          <a:lstStyle/>
          <a:p>
            <a:r>
              <a:rPr lang="en-US" sz="4400"/>
              <a:t>The heat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2CC50-E705-1C9D-7D56-F5F24219C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93" y="2121408"/>
            <a:ext cx="5168168" cy="375962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Racing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Heats, flights, and finals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Not great cell reception at the Occoquan grandstands, so download, screenshot, or print out the heat sheet!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b="1" dirty="0">
                <a:latin typeface="Arial Black"/>
              </a:rPr>
              <a:t>Communications from MCC – Samples</a:t>
            </a:r>
            <a:r>
              <a:rPr lang="en-US" sz="1800" b="1" dirty="0">
                <a:latin typeface="Arial Black"/>
                <a:sym typeface="Wingdings" pitchFamily="2" charset="2"/>
              </a:rPr>
              <a:t></a:t>
            </a:r>
            <a:endParaRPr lang="en-US" sz="1800" b="1" dirty="0">
              <a:latin typeface="Arial Black" panose="020B0A04020102020204" pitchFamily="34" charset="0"/>
            </a:endParaRPr>
          </a:p>
          <a:p>
            <a:endParaRPr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073F59-0172-425F-9B05-99F9F925C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8245" y="321733"/>
            <a:ext cx="2639614" cy="280990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AB523455-F295-D6FA-C742-6CA0620293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897" y="487675"/>
            <a:ext cx="2280309" cy="24780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67BF2E-18B8-45B6-9AE8-D20F15008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103" y="321733"/>
            <a:ext cx="2639614" cy="280990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12B5FB-15E6-CE28-F7C8-712B4D5521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194" y="609973"/>
            <a:ext cx="2313432" cy="223342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BF3333D-A3D1-4EF9-9174-C837EDE24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8245" y="3293323"/>
            <a:ext cx="2639614" cy="280990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0357693-37AB-87DE-F937-ECFCBEDD68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336" y="3865843"/>
            <a:ext cx="2313432" cy="16648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C7AA4FB-6CE2-4D5C-8CE7-21E300B7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103" y="3293323"/>
            <a:ext cx="2639614" cy="280990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5E7E25C-9BFB-A03F-C650-56283B63F2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194" y="3949420"/>
            <a:ext cx="2313432" cy="14977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4ED421E-D0CF-4B7D-B4F4-C3197B027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02D075B-0C27-429F-A2C1-CDBEC59B5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A3F332B-27F0-4FA4-B1B3-E347DC440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90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9CE64-306C-7829-B8B4-ABCB2757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spectators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3761B-4000-E3F9-FFBA-711BFB3922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Outdoor sport…and all the glory and the misery that entails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Wear hiking shoes or tennis shoes for Sandy Run / Occoquan – lots of walking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Dress in layers – often cold in the AM and hot in the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Most seats are in the sun, so sunscreen is useful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Binoculars will make the event much more interesting!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Concrete grandstands or bring a folding chair to sit closer to the water.  A stadium seat can make the grandstands more comfy too.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AFDCE-FDD9-B387-D53E-CC60383B59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There is a concession stand selling food and drinks directly behind the grandstands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There are bathrooms behind the grandstands, but no running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Cow bells and drums will be out in 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Most spectators wear school colors and sit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Rowing is the ultimate team sport, so it is considered rude to cheer for an individual.  Instead, all cheering is directed at the full boat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As rowers row out to the starting line, they often get a loud greeting or cheer from their fans, but it is rude to do this if other boats are on the course racing at that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5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47EFF-4463-CBCE-FA07-75F7EE9D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3/18 Polar Bear @ Occoquan </a:t>
            </a:r>
            <a:br>
              <a:rPr lang="en-US" sz="2400" b="0" i="0" u="none" strike="noStrike" dirty="0">
                <a:effectLst/>
                <a:latin typeface="Helvetica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3/25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UICTFontTextStyleItalicBody"/>
              </a:rPr>
              <a:t>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 REGIONAL </a:t>
            </a:r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PARK REGATTA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 @ Occoquan </a:t>
            </a:r>
            <a:br>
              <a:rPr lang="en-US" sz="2400" b="0" i="0" u="none" strike="noStrike" dirty="0">
                <a:effectLst/>
                <a:latin typeface="Helvetica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4/1 Lake Lenape @ Lake Lenape NJ (boys) / Scrimmage @ TBC (girls)</a:t>
            </a:r>
            <a:br>
              <a:rPr lang="en-US" sz="2400" b="0" i="0" u="none" strike="noStrike" dirty="0">
                <a:effectLst/>
                <a:latin typeface="Helvetica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4/3-4/7 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UICTFontTextStyleItalicBody"/>
              </a:rPr>
              <a:t>Spring break </a:t>
            </a:r>
            <a:br>
              <a:rPr lang="en-US" sz="2400" b="0" i="0" u="none" strike="noStrike" dirty="0">
                <a:effectLst/>
                <a:latin typeface="Helvetica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4/8 St Andrew’s @ Middletown DE</a:t>
            </a:r>
            <a:br>
              <a:rPr lang="en-US" sz="2400" b="0" i="0" u="none" strike="noStrike" dirty="0">
                <a:effectLst/>
                <a:latin typeface="Helvetica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4/15 Ted Phoenix @ Occoquan </a:t>
            </a:r>
            <a:br>
              <a:rPr lang="en-US" sz="2400" b="0" i="0" u="none" strike="noStrike" dirty="0">
                <a:effectLst/>
                <a:latin typeface="Helvetica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4/16 Manny Flick @ Philadelphia PA</a:t>
            </a:r>
            <a:br>
              <a:rPr lang="en-US" sz="2400" b="0" i="0" u="none" strike="noStrike" dirty="0">
                <a:effectLst/>
                <a:latin typeface="Helvetica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4/22 Scrimmage @ TBC</a:t>
            </a:r>
            <a:br>
              <a:rPr lang="en-US" sz="2400" b="0" i="0" u="none" strike="noStrike" dirty="0">
                <a:effectLst/>
                <a:latin typeface="Helvetica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4/29 Charlie Butt @ TBC</a:t>
            </a:r>
            <a:br>
              <a:rPr lang="en-US" sz="2400" b="0" i="0" u="none" strike="noStrike" dirty="0">
                <a:effectLst/>
                <a:latin typeface="Helvetica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5/6</a:t>
            </a:r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States Day 1 @ Occoquan (lower boats)</a:t>
            </a:r>
            <a:br>
              <a:rPr lang="en-US" sz="24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5/13 States Day 2 @ Occoquan (upper boats)</a:t>
            </a:r>
            <a:br>
              <a:rPr lang="en-US" sz="2400" b="0" i="0" u="none" strike="noStrike" dirty="0">
                <a:effectLst/>
                <a:latin typeface="Helvetica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5/19-20 Stotesbury @ Philadelphia PA (select crews)</a:t>
            </a:r>
            <a:br>
              <a:rPr lang="en-US" sz="2400" b="0" i="0" u="none" strike="noStrike" dirty="0">
                <a:effectLst/>
                <a:latin typeface="Helvetica"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5/26-27 </a:t>
            </a:r>
            <a:r>
              <a:rPr lang="en-US" sz="2400" dirty="0">
                <a:solidFill>
                  <a:srgbClr val="000000"/>
                </a:solidFill>
                <a:latin typeface="UICTFontTextStyleBody"/>
              </a:rPr>
              <a:t>SRAA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 @ Oak Ridge TN (qualified crews)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5067-30CA-0829-21D1-5C6660919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REGATTA SCHEDULE</a:t>
            </a:r>
          </a:p>
        </p:txBody>
      </p:sp>
    </p:spTree>
    <p:extLst>
      <p:ext uri="{BB962C8B-B14F-4D97-AF65-F5344CB8AC3E}">
        <p14:creationId xmlns:p14="http://schemas.microsoft.com/office/powerpoint/2010/main" val="79464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DAA79-AFAF-48A3-AD0A-0AAC85800F87}"/>
              </a:ext>
            </a:extLst>
          </p:cNvPr>
          <p:cNvSpPr txBox="1"/>
          <p:nvPr/>
        </p:nvSpPr>
        <p:spPr>
          <a:xfrm>
            <a:off x="653118" y="613859"/>
            <a:ext cx="10885763" cy="6370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The Regattas @ Occoquan</a:t>
            </a:r>
          </a:p>
          <a:p>
            <a:endParaRPr lang="en-US" dirty="0"/>
          </a:p>
          <a:p>
            <a:r>
              <a:rPr lang="en-US" b="1" u="sng" dirty="0">
                <a:solidFill>
                  <a:schemeClr val="accent2"/>
                </a:solidFill>
              </a:rPr>
              <a:t>Sandy Run / VASRA “Local” Occoquan Regattas:</a:t>
            </a:r>
          </a:p>
          <a:p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3/18 Polar Bear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3/25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Regional Park Regatta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4/15 Ted Phoenix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5/6 States Day 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5/13 States Day 2</a:t>
            </a:r>
            <a:br>
              <a:rPr lang="en-US" sz="1800" b="0" i="0" u="none" strike="noStrike" dirty="0">
                <a:effectLst/>
              </a:rPr>
            </a:br>
            <a:endParaRPr lang="en-US" sz="1800" b="0" i="0" u="none" strike="noStrike" dirty="0">
              <a:effectLst/>
            </a:endParaRPr>
          </a:p>
          <a:p>
            <a:r>
              <a:rPr lang="en-US" dirty="0"/>
              <a:t>You’ll drop your rower at Sandy Run and park at designated location (each approximately 10 minutes away). From there, you’ll take the shuttle bus to the venue.  At the venue, there’s a hike through the woods to reach the Grandstand. The next slide details which parking lot to use for regattas. </a:t>
            </a:r>
          </a:p>
          <a:p>
            <a:endParaRPr lang="en-US" dirty="0"/>
          </a:p>
          <a:p>
            <a:r>
              <a:rPr lang="en-US" dirty="0"/>
              <a:t>Please note the following: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Allow 1.5 hours ahead of race time to deal with it 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Some regattas have block scheduling, noted on next slide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Off site shuttles will begin running at 7:30 am and, as usual, continue for approximately 1 hour after the regatta. The cost is $15 per person.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Once on site there is a 0.6 mile trail through the woods to the viewing grandstands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191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58AD9-DF9B-2575-74F6-A5FA2E55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013292"/>
            <a:ext cx="10058400" cy="80683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rPr>
              <a:t>Sandy run / Occoquan</a:t>
            </a:r>
            <a:r>
              <a:rPr lang="en-US" sz="3400" dirty="0">
                <a:latin typeface="Segoe UI" panose="020B0502040204020203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rPr>
              <a:t>parking</a:t>
            </a:r>
          </a:p>
          <a:p>
            <a:br>
              <a:rPr lang="en-US" sz="3400" dirty="0"/>
            </a:br>
            <a:endParaRPr lang="en-US" sz="3400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60218F7-49AB-385D-1D56-C6F4627595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505443"/>
              </p:ext>
            </p:extLst>
          </p:nvPr>
        </p:nvGraphicFramePr>
        <p:xfrm>
          <a:off x="850901" y="2133217"/>
          <a:ext cx="10058400" cy="399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1488">
                  <a:extLst>
                    <a:ext uri="{9D8B030D-6E8A-4147-A177-3AD203B41FA5}">
                      <a16:colId xmlns:a16="http://schemas.microsoft.com/office/drawing/2014/main" val="3555874835"/>
                    </a:ext>
                  </a:extLst>
                </a:gridCol>
                <a:gridCol w="2164947">
                  <a:extLst>
                    <a:ext uri="{9D8B030D-6E8A-4147-A177-3AD203B41FA5}">
                      <a16:colId xmlns:a16="http://schemas.microsoft.com/office/drawing/2014/main" val="1454963943"/>
                    </a:ext>
                  </a:extLst>
                </a:gridCol>
                <a:gridCol w="2164947">
                  <a:extLst>
                    <a:ext uri="{9D8B030D-6E8A-4147-A177-3AD203B41FA5}">
                      <a16:colId xmlns:a16="http://schemas.microsoft.com/office/drawing/2014/main" val="1065802131"/>
                    </a:ext>
                  </a:extLst>
                </a:gridCol>
                <a:gridCol w="1547844">
                  <a:extLst>
                    <a:ext uri="{9D8B030D-6E8A-4147-A177-3AD203B41FA5}">
                      <a16:colId xmlns:a16="http://schemas.microsoft.com/office/drawing/2014/main" val="4211036248"/>
                    </a:ext>
                  </a:extLst>
                </a:gridCol>
                <a:gridCol w="2579174">
                  <a:extLst>
                    <a:ext uri="{9D8B030D-6E8A-4147-A177-3AD203B41FA5}">
                      <a16:colId xmlns:a16="http://schemas.microsoft.com/office/drawing/2014/main" val="4059571851"/>
                    </a:ext>
                  </a:extLst>
                </a:gridCol>
              </a:tblGrid>
              <a:tr h="4884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Event Start Times*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Regatta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Event Format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Athletes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Parking Location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413807"/>
                  </a:ext>
                </a:extLst>
              </a:tr>
              <a:tr h="210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effectLst/>
                        </a:rPr>
                        <a:t>Scheduled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extLst>
                  <a:ext uri="{0D108BD9-81ED-4DB2-BD59-A6C34878D82A}">
                    <a16:rowId xmlns:a16="http://schemas.microsoft.com/office/drawing/2014/main" val="710906647"/>
                  </a:ext>
                </a:extLst>
              </a:tr>
              <a:tr h="389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9:00 A.M.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Polar Bear Regatta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Not Block Schedule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802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South County HS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8501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Silverbrook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Rd, Lorton, VA 22079</a:t>
                      </a:r>
                    </a:p>
                  </a:txBody>
                  <a:tcPr marL="8858" marR="8858" marT="8858" marB="0" anchor="ctr"/>
                </a:tc>
                <a:extLst>
                  <a:ext uri="{0D108BD9-81ED-4DB2-BD59-A6C34878D82A}">
                    <a16:rowId xmlns:a16="http://schemas.microsoft.com/office/drawing/2014/main" val="212512214"/>
                  </a:ext>
                </a:extLst>
              </a:tr>
              <a:tr h="6887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9:00 A.M.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Regional Park Regatta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8+ First Events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Commuter Parking Lot                 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1325 Old Bridge Rd  Woodbridge VA 22192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extLst>
                  <a:ext uri="{0D108BD9-81ED-4DB2-BD59-A6C34878D82A}">
                    <a16:rowId xmlns:a16="http://schemas.microsoft.com/office/drawing/2014/main" val="4107423844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9:00 A.M.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Ted Phoenix Regatta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8+ First Events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1599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Commuter Parking Lot                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1325 Old Bridge Rd  Woodbridge VA 22192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extLst>
                  <a:ext uri="{0D108BD9-81ED-4DB2-BD59-A6C34878D82A}">
                    <a16:rowId xmlns:a16="http://schemas.microsoft.com/office/drawing/2014/main" val="2059809814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8:00 A.M.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VSRC Championships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(“States,” lower boats)</a:t>
                      </a: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Not Block Schedule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1094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South County HS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8501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Silverbrook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Rd, Lorton, VA 22079</a:t>
                      </a:r>
                    </a:p>
                  </a:txBody>
                  <a:tcPr marL="8858" marR="8858" marT="8858" marB="0" anchor="ctr"/>
                </a:tc>
                <a:extLst>
                  <a:ext uri="{0D108BD9-81ED-4DB2-BD59-A6C34878D82A}">
                    <a16:rowId xmlns:a16="http://schemas.microsoft.com/office/drawing/2014/main" val="579244751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8:00 A.M.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VSRC Championships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(“States,” upper boats)</a:t>
                      </a: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Not Block Schedule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1156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8" marR="8858" marT="8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South County HS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8501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Silverbrook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Rd, Lorton, VA 22079</a:t>
                      </a:r>
                    </a:p>
                  </a:txBody>
                  <a:tcPr marL="8858" marR="8858" marT="8858" marB="0" anchor="ctr"/>
                </a:tc>
                <a:extLst>
                  <a:ext uri="{0D108BD9-81ED-4DB2-BD59-A6C34878D82A}">
                    <a16:rowId xmlns:a16="http://schemas.microsoft.com/office/drawing/2014/main" val="419299493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7D9BA6A-05CB-8772-D027-CE68BE55617C}"/>
              </a:ext>
            </a:extLst>
          </p:cNvPr>
          <p:cNvSpPr txBox="1"/>
          <p:nvPr/>
        </p:nvSpPr>
        <p:spPr>
          <a:xfrm>
            <a:off x="1562100" y="6323060"/>
            <a:ext cx="91312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* The coaches will inform rowers and coxswains what time they need to arrive for each event. </a:t>
            </a:r>
          </a:p>
        </p:txBody>
      </p:sp>
    </p:spTree>
    <p:extLst>
      <p:ext uri="{BB962C8B-B14F-4D97-AF65-F5344CB8AC3E}">
        <p14:creationId xmlns:p14="http://schemas.microsoft.com/office/powerpoint/2010/main" val="2069681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portant_x0020_Document_x003f_ xmlns="2154d861-3baf-4f1f-83e5-272c29c4de49">false</Important_x0020_Document_x003f_>
    <Document_x0020_Category xmlns="2154d861-3baf-4f1f-83e5-272c29c4de49">Communications</Document_x0020_Category>
    <Board_x0020_Member xmlns="2154d861-3baf-4f1f-83e5-272c29c4de49">President</Board_x0020_Member>
    <lcf76f155ced4ddcb4097134ff3c332f xmlns="2154d861-3baf-4f1f-83e5-272c29c4de49">
      <Terms xmlns="http://schemas.microsoft.com/office/infopath/2007/PartnerControls"/>
    </lcf76f155ced4ddcb4097134ff3c332f>
    <TaxCatchAll xmlns="242c8b23-36ed-4ff1-82d9-3c26f4c62fb9" xsi:nil="true"/>
    <Year xmlns="2154d861-3baf-4f1f-83e5-272c29c4de49"/>
    <SharedWithUsers xmlns="242c8b23-36ed-4ff1-82d9-3c26f4c62fb9">
      <UserInfo>
        <DisplayName>Molly Hoffman</DisplayName>
        <AccountId>15</AccountId>
        <AccountType/>
      </UserInfo>
      <UserInfo>
        <DisplayName>Bridget Binder</DisplayName>
        <AccountId>14</AccountId>
        <AccountType/>
      </UserInfo>
      <UserInfo>
        <DisplayName>Neda Hamandi</DisplayName>
        <AccountId>26</AccountId>
        <AccountType/>
      </UserInfo>
      <UserInfo>
        <DisplayName>Brent Panek</DisplayName>
        <AccountId>16</AccountId>
        <AccountType/>
      </UserInfo>
      <UserInfo>
        <DisplayName>David Kirk</DisplayName>
        <AccountId>13</AccountId>
        <AccountType/>
      </UserInfo>
      <UserInfo>
        <DisplayName>Lauren Funkhouser</DisplayName>
        <AccountId>18</AccountId>
        <AccountType/>
      </UserInfo>
      <UserInfo>
        <DisplayName>Brita Anderson</DisplayName>
        <AccountId>28</AccountId>
        <AccountType/>
      </UserInfo>
      <UserInfo>
        <DisplayName>Heather Whitney</DisplayName>
        <AccountId>27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203E02615BC84EA02365AFBABBDF86" ma:contentTypeVersion="24" ma:contentTypeDescription="Create a new document." ma:contentTypeScope="" ma:versionID="f34674b3c71172e32990367da9a0874d">
  <xsd:schema xmlns:xsd="http://www.w3.org/2001/XMLSchema" xmlns:xs="http://www.w3.org/2001/XMLSchema" xmlns:p="http://schemas.microsoft.com/office/2006/metadata/properties" xmlns:ns2="2154d861-3baf-4f1f-83e5-272c29c4de49" xmlns:ns3="242c8b23-36ed-4ff1-82d9-3c26f4c62fb9" targetNamespace="http://schemas.microsoft.com/office/2006/metadata/properties" ma:root="true" ma:fieldsID="8c510624ccaeca5e04be770e30491e20" ns2:_="" ns3:_="">
    <xsd:import namespace="2154d861-3baf-4f1f-83e5-272c29c4de49"/>
    <xsd:import namespace="242c8b23-36ed-4ff1-82d9-3c26f4c62fb9"/>
    <xsd:element name="properties">
      <xsd:complexType>
        <xsd:sequence>
          <xsd:element name="documentManagement">
            <xsd:complexType>
              <xsd:all>
                <xsd:element ref="ns2:Board_x0020_Member"/>
                <xsd:element ref="ns2:Year"/>
                <xsd:element ref="ns2:Document_x0020_Category"/>
                <xsd:element ref="ns2:Important_x0020_Document_x003f_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4d861-3baf-4f1f-83e5-272c29c4de49" elementFormDefault="qualified">
    <xsd:import namespace="http://schemas.microsoft.com/office/2006/documentManagement/types"/>
    <xsd:import namespace="http://schemas.microsoft.com/office/infopath/2007/PartnerControls"/>
    <xsd:element name="Board_x0020_Member" ma:index="1" ma:displayName="Board Owner" ma:description="Identify the Primary Owner for this document" ma:format="Dropdown" ma:internalName="Board_x0020_Member">
      <xsd:simpleType>
        <xsd:restriction base="dms:Choice">
          <xsd:enumeration value="President"/>
          <xsd:enumeration value="Executive VP"/>
          <xsd:enumeration value="Secretary"/>
          <xsd:enumeration value="Treasurer"/>
          <xsd:enumeration value="VP of Operations"/>
          <xsd:enumeration value="VP of Ways and Means"/>
          <xsd:enumeration value="VP of Volunteers"/>
          <xsd:enumeration value="Rower Operations"/>
          <xsd:enumeration value="Regatta Chair"/>
          <xsd:enumeration value="Webmaster"/>
        </xsd:restriction>
      </xsd:simpleType>
    </xsd:element>
    <xsd:element name="Year" ma:index="2" ma:displayName="Year Applicable" ma:description="Identify the year that the document contents apply to. Select n/a if it crosses years." ma:format="Dropdown" ma:internalName="Year">
      <xsd:simpleType>
        <xsd:restriction base="dms:Choice">
          <xsd:enumeration value="2021 - 2022"/>
          <xsd:enumeration value="2020 - 2021"/>
          <xsd:enumeration value="2019 - 2020"/>
          <xsd:enumeration value="2018 - 2019"/>
          <xsd:enumeration value="2017 - 2018"/>
          <xsd:enumeration value="2016 - 2017"/>
          <xsd:enumeration value="&lt;2016"/>
          <xsd:enumeration value="n/a"/>
        </xsd:restriction>
      </xsd:simpleType>
    </xsd:element>
    <xsd:element name="Document_x0020_Category" ma:index="3" ma:displayName="Document Category" ma:description="Select a standard category to assign the document" ma:format="Dropdown" ma:internalName="Document_x0020_Category">
      <xsd:simpleType>
        <xsd:restriction base="dms:Choice">
          <xsd:enumeration value="Management"/>
          <xsd:enumeration value="Financials"/>
          <xsd:enumeration value="Communications"/>
          <xsd:enumeration value="Volunteer"/>
          <xsd:enumeration value="Equipment"/>
          <xsd:enumeration value="Regattas"/>
          <xsd:enumeration value="Fundraising - General"/>
          <xsd:enumeration value="Fundraising - Mulch"/>
          <xsd:enumeration value="Fundraising - Ergathon"/>
          <xsd:enumeration value="Fundraising - Car Wash"/>
          <xsd:enumeration value="Fundraising - Christmas Tree"/>
          <xsd:enumeration value="Fundraising - Gift Card"/>
          <xsd:enumeration value="Fundraising - Corporate Sponsors"/>
          <xsd:enumeration value="Fundraising - Restaurant Nights"/>
          <xsd:enumeration value="Spring Break"/>
          <xsd:enumeration value="Transportation"/>
          <xsd:enumeration value="Learn to Row"/>
          <xsd:enumeration value="Coaching"/>
          <xsd:enumeration value="Website"/>
        </xsd:restriction>
      </xsd:simpleType>
    </xsd:element>
    <xsd:element name="Important_x0020_Document_x003f_" ma:index="4" ma:displayName="Important Document?" ma:default="0" ma:description="Is this document important for future boards to be aware of?" ma:internalName="Important_x0020_Document_x003f_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0c9fe7e-f1dd-44e5-86a9-fbc94e76e5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c8b23-36ed-4ff1-82d9-3c26f4c62fb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6af6e421-9d58-413f-9416-437362999500}" ma:internalName="TaxCatchAll" ma:showField="CatchAllData" ma:web="242c8b23-36ed-4ff1-82d9-3c26f4c62f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5" ma:displayName="Document 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3343F6-A10A-4B7A-8CE1-AFE92630D1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2584DE-70E4-427C-9AAF-C0A67542C193}">
  <ds:schemaRefs>
    <ds:schemaRef ds:uri="http://purl.org/dc/elements/1.1/"/>
    <ds:schemaRef ds:uri="2154d861-3baf-4f1f-83e5-272c29c4de49"/>
    <ds:schemaRef ds:uri="http://schemas.microsoft.com/office/2006/documentManagement/types"/>
    <ds:schemaRef ds:uri="242c8b23-36ed-4ff1-82d9-3c26f4c62fb9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2D605E1-A0A8-46A6-A9AC-794DDF5146E2}">
  <ds:schemaRefs>
    <ds:schemaRef ds:uri="2154d861-3baf-4f1f-83e5-272c29c4de49"/>
    <ds:schemaRef ds:uri="242c8b23-36ed-4ff1-82d9-3c26f4c62f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170</TotalTime>
  <Words>1304</Words>
  <Application>Microsoft Macintosh PowerPoint</Application>
  <PresentationFormat>Widescreen</PresentationFormat>
  <Paragraphs>161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Calibri</vt:lpstr>
      <vt:lpstr>Helvetica</vt:lpstr>
      <vt:lpstr>Rockwell</vt:lpstr>
      <vt:lpstr>Rockwell Condensed</vt:lpstr>
      <vt:lpstr>Rockwell Extra Bold</vt:lpstr>
      <vt:lpstr>Segoe UI</vt:lpstr>
      <vt:lpstr>UICTFontTextStyleBody</vt:lpstr>
      <vt:lpstr>UICTFontTextStyleItalicBody</vt:lpstr>
      <vt:lpstr>Wingdings</vt:lpstr>
      <vt:lpstr>Wood Type</vt:lpstr>
      <vt:lpstr>Regatta 101 spring 2023</vt:lpstr>
      <vt:lpstr>PowerPoint Presentation</vt:lpstr>
      <vt:lpstr>The boats</vt:lpstr>
      <vt:lpstr>The boat</vt:lpstr>
      <vt:lpstr>The heat sheet</vt:lpstr>
      <vt:lpstr>The spectators</vt:lpstr>
      <vt:lpstr>3/18 Polar Bear @ Occoquan  3/25  REGIONAL PARK REGATTA @ Occoquan  4/1 Lake Lenape @ Lake Lenape NJ (boys) / Scrimmage @ TBC (girls) 4/3-4/7 Spring break  4/8 St Andrew’s @ Middletown DE 4/15 Ted Phoenix @ Occoquan  4/16 Manny Flick @ Philadelphia PA 4/22 Scrimmage @ TBC 4/29 Charlie Butt @ TBC 5/6 States Day 1 @ Occoquan (lower boats) 5/13 States Day 2 @ Occoquan (upper boats) 5/19-20 Stotesbury @ Philadelphia PA (select crews) 5/26-27 SRAA @ Oak Ridge TN (qualified crews)</vt:lpstr>
      <vt:lpstr>PowerPoint Presentation</vt:lpstr>
      <vt:lpstr>Sandy run / Occoquan parking  </vt:lpstr>
      <vt:lpstr>PowerPoint Presentation</vt:lpstr>
      <vt:lpstr>PowerPoint Presentation</vt:lpstr>
      <vt:lpstr>sandy run / occoquan:  the trail to the grandstand</vt:lpstr>
      <vt:lpstr>PowerPoint Presentation</vt:lpstr>
      <vt:lpstr>PowerPoint Presentation</vt:lpstr>
      <vt:lpstr>QUESTIONS &amp; ANSWERS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MCC 12 22 MEMBERSHIP MEETING</dc:title>
  <dc:creator>Cora Murphy</dc:creator>
  <cp:lastModifiedBy>Cora Murphy</cp:lastModifiedBy>
  <cp:revision>51</cp:revision>
  <dcterms:created xsi:type="dcterms:W3CDTF">2022-05-04T21:55:33Z</dcterms:created>
  <dcterms:modified xsi:type="dcterms:W3CDTF">2023-02-12T14:50:01Z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0x010100F7203E02615BC84EA02365AFBABBDF86</vt:lpwstr>
  </property>
  <property fmtid="{D5CDD505-2E9C-101B-9397-08002B2CF9AE}" pid="3" name="MediaServiceImageTags">
    <vt:lpwstr/>
  </property>
</Properties>
</file>