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17"/>
  </p:notesMasterIdLst>
  <p:sldIdLst>
    <p:sldId id="256" r:id="rId2"/>
    <p:sldId id="276" r:id="rId3"/>
    <p:sldId id="260" r:id="rId4"/>
    <p:sldId id="262" r:id="rId5"/>
    <p:sldId id="259" r:id="rId6"/>
    <p:sldId id="269" r:id="rId7"/>
    <p:sldId id="268" r:id="rId8"/>
    <p:sldId id="257" r:id="rId9"/>
    <p:sldId id="278" r:id="rId10"/>
    <p:sldId id="266" r:id="rId11"/>
    <p:sldId id="270" r:id="rId12"/>
    <p:sldId id="275" r:id="rId13"/>
    <p:sldId id="271" r:id="rId14"/>
    <p:sldId id="272" r:id="rId15"/>
    <p:sldId id="261"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42" autoAdjust="0"/>
  </p:normalViewPr>
  <p:slideViewPr>
    <p:cSldViewPr>
      <p:cViewPr>
        <p:scale>
          <a:sx n="77" d="100"/>
          <a:sy n="77" d="100"/>
        </p:scale>
        <p:origin x="-2008"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printerSettings" Target="printerSettings/printerSettings1.bin"/><Relationship Id="rId8" Type="http://schemas.openxmlformats.org/officeDocument/2006/relationships/slide" Target="slides/slide7.xml"/><Relationship Id="rId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7" Type="http://schemas.openxmlformats.org/officeDocument/2006/relationships/slide" Target="slides/slide6.xml"/><Relationship Id="rId25" Type="http://schemas.openxmlformats.org/officeDocument/2006/relationships/customXml" Target="../customXml/item3.xml"/><Relationship Id="rId20" Type="http://schemas.openxmlformats.org/officeDocument/2006/relationships/viewProps" Target="viewProps.xml"/><Relationship Id="rId16" Type="http://schemas.openxmlformats.org/officeDocument/2006/relationships/slide" Target="slides/slide15.xml"/><Relationship Id="rId2" Type="http://schemas.openxmlformats.org/officeDocument/2006/relationships/slide" Target="slides/slid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customXml" Target="../customXml/item2.xml"/><Relationship Id="rId15" Type="http://schemas.openxmlformats.org/officeDocument/2006/relationships/slide" Target="slides/slide14.xml"/><Relationship Id="rId5" Type="http://schemas.openxmlformats.org/officeDocument/2006/relationships/slide" Target="slides/slide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9" Type="http://schemas.openxmlformats.org/officeDocument/2006/relationships/slide" Target="slides/slide8.xml"/><Relationship Id="rId22" Type="http://schemas.openxmlformats.org/officeDocument/2006/relationships/tableStyles" Target="tableStyles.xml"/><Relationship Id="rId14" Type="http://schemas.openxmlformats.org/officeDocument/2006/relationships/slide" Target="slides/slide13.xml"/><Relationship Id="rId4"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2E8D418-3C10-4F66-84B1-098D09C7385C}" type="datetimeFigureOut">
              <a:rPr lang="en-US"/>
              <a:pPr/>
              <a:t>8/27/14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637F25D-B8E0-4157-86D0-51AB9F9EB359}" type="slidenum">
              <a:rPr lang="en-US"/>
              <a:pPr/>
              <a:t>‹#›</a:t>
            </a:fld>
            <a:endParaRPr lang="en-US"/>
          </a:p>
        </p:txBody>
      </p:sp>
    </p:spTree>
    <p:extLst>
      <p:ext uri="{BB962C8B-B14F-4D97-AF65-F5344CB8AC3E}">
        <p14:creationId xmlns:p14="http://schemas.microsoft.com/office/powerpoint/2010/main" val="666700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It</a:t>
            </a:r>
            <a:r>
              <a:rPr lang="ja-JP" altLang="en-US" smtClean="0">
                <a:ea typeface="ＭＳ Ｐゴシック" pitchFamily="34" charset="-128"/>
              </a:rPr>
              <a:t>’</a:t>
            </a:r>
            <a:r>
              <a:rPr lang="en-US" altLang="ja-JP" smtClean="0">
                <a:ea typeface="ＭＳ Ｐゴシック" pitchFamily="34" charset="-128"/>
              </a:rPr>
              <a:t>s not always easy being a novice crew parent!  Let</a:t>
            </a:r>
            <a:r>
              <a:rPr lang="ja-JP" altLang="en-US" smtClean="0">
                <a:ea typeface="ＭＳ Ｐゴシック" pitchFamily="34" charset="-128"/>
              </a:rPr>
              <a:t>’</a:t>
            </a:r>
            <a:r>
              <a:rPr lang="en-US" altLang="ja-JP" smtClean="0">
                <a:ea typeface="ＭＳ Ｐゴシック" pitchFamily="34" charset="-128"/>
              </a:rPr>
              <a:t>s see if we can make it a smidgen easier.</a:t>
            </a:r>
            <a:endParaRPr lang="en-US" smtClean="0">
              <a:ea typeface="ＭＳ Ｐゴシック" pitchFamily="34" charset="-128"/>
            </a:endParaRPr>
          </a:p>
        </p:txBody>
      </p:sp>
      <p:sp>
        <p:nvSpPr>
          <p:cNvPr id="15363" name="Slide Number Placeholder 3"/>
          <p:cNvSpPr>
            <a:spLocks noGrp="1"/>
          </p:cNvSpPr>
          <p:nvPr>
            <p:ph type="sldNum" sz="quarter" idx="5"/>
          </p:nvPr>
        </p:nvSpPr>
        <p:spPr bwMode="auto">
          <a:noFill/>
          <a:ln>
            <a:miter lim="800000"/>
            <a:headEnd/>
            <a:tailEnd/>
          </a:ln>
        </p:spPr>
        <p:txBody>
          <a:bodyPr/>
          <a:lstStyle/>
          <a:p>
            <a:fld id="{8328A0C6-A81F-4DDA-B5E5-B9595BAB5917}"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32771" name="Slide Number Placeholder 3"/>
          <p:cNvSpPr>
            <a:spLocks noGrp="1"/>
          </p:cNvSpPr>
          <p:nvPr>
            <p:ph type="sldNum" sz="quarter" idx="5"/>
          </p:nvPr>
        </p:nvSpPr>
        <p:spPr bwMode="auto">
          <a:noFill/>
          <a:ln>
            <a:miter lim="800000"/>
            <a:headEnd/>
            <a:tailEnd/>
          </a:ln>
        </p:spPr>
        <p:txBody>
          <a:bodyPr/>
          <a:lstStyle/>
          <a:p>
            <a:fld id="{55143E8C-9746-478F-B411-C1D8340B98CB}"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In 2012 there are several regattas on the Potomac.  Boats launch from Thompson Boat Center and the starting line is upriver above Key Bridge.  There</a:t>
            </a:r>
            <a:r>
              <a:rPr lang="ja-JP" altLang="en-US" smtClean="0">
                <a:ea typeface="ＭＳ Ｐゴシック" pitchFamily="34" charset="-128"/>
              </a:rPr>
              <a:t>’</a:t>
            </a:r>
            <a:r>
              <a:rPr lang="en-US" altLang="ja-JP" smtClean="0">
                <a:ea typeface="ＭＳ Ｐゴシック" pitchFamily="34" charset="-128"/>
              </a:rPr>
              <a:t>s easy access to lots of great viewing points along the river.</a:t>
            </a:r>
            <a:endParaRPr lang="en-US" smtClean="0">
              <a:ea typeface="ＭＳ Ｐゴシック" pitchFamily="34"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20951D46-518F-406C-AF7C-C8FA871B0A24}"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The Occoquan is a gorgeous venue for rowing regattas.  But it</a:t>
            </a:r>
            <a:r>
              <a:rPr lang="ja-JP" altLang="en-US" smtClean="0">
                <a:ea typeface="ＭＳ Ｐゴシック" pitchFamily="34" charset="-128"/>
              </a:rPr>
              <a:t>’</a:t>
            </a:r>
            <a:r>
              <a:rPr lang="en-US" altLang="ja-JP" dirty="0" smtClean="0">
                <a:ea typeface="ＭＳ Ｐゴシック" pitchFamily="34" charset="-128"/>
              </a:rPr>
              <a:t>s a little more complicated than a trek to the Potomac River.  Getting into the Sandy Run Regional Park parking lot can be slow going, so allow extra time. Once you park your car, plan to stay (so stop at Starbucks beforehand -- there</a:t>
            </a:r>
            <a:r>
              <a:rPr lang="ja-JP" altLang="en-US" smtClean="0">
                <a:ea typeface="ＭＳ Ｐゴシック" pitchFamily="34" charset="-128"/>
              </a:rPr>
              <a:t>’</a:t>
            </a:r>
            <a:r>
              <a:rPr lang="en-US" altLang="ja-JP" dirty="0" smtClean="0">
                <a:ea typeface="ＭＳ Ｐゴシック" pitchFamily="34" charset="-128"/>
              </a:rPr>
              <a:t>s one in the shopping center just before you turn off Route 123). Then, be prepared for a </a:t>
            </a:r>
            <a:r>
              <a:rPr lang="en-US" altLang="ja-JP" u="sng" dirty="0" smtClean="0">
                <a:ea typeface="ＭＳ Ｐゴシック" pitchFamily="34" charset="-128"/>
              </a:rPr>
              <a:t>hike</a:t>
            </a:r>
            <a:r>
              <a:rPr lang="en-US" altLang="ja-JP" dirty="0" smtClean="0">
                <a:ea typeface="ＭＳ Ｐゴシック" pitchFamily="34" charset="-128"/>
              </a:rPr>
              <a:t> to either the grandstands (great view of the finish line) or the boat launch area.  There are concessions at both areas.  And of course the MHS crew tent is always set-up at the trailer area with lots of good eats and good company too. </a:t>
            </a:r>
            <a:endParaRPr lang="en-US" dirty="0" smtClean="0">
              <a:ea typeface="ＭＳ Ｐゴシック" pitchFamily="34" charset="-128"/>
            </a:endParaRPr>
          </a:p>
        </p:txBody>
      </p:sp>
      <p:sp>
        <p:nvSpPr>
          <p:cNvPr id="36867" name="Slide Number Placeholder 3"/>
          <p:cNvSpPr>
            <a:spLocks noGrp="1"/>
          </p:cNvSpPr>
          <p:nvPr>
            <p:ph type="sldNum" sz="quarter" idx="5"/>
          </p:nvPr>
        </p:nvSpPr>
        <p:spPr bwMode="auto">
          <a:noFill/>
          <a:ln>
            <a:miter lim="800000"/>
            <a:headEnd/>
            <a:tailEnd/>
          </a:ln>
        </p:spPr>
        <p:txBody>
          <a:bodyPr/>
          <a:lstStyle/>
          <a:p>
            <a:fld id="{52620652-9D9D-47F9-B2EA-EF6BC5045350}"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The </a:t>
            </a:r>
            <a:r>
              <a:rPr lang="en-US" dirty="0" err="1" smtClean="0">
                <a:ea typeface="ＭＳ Ｐゴシック" pitchFamily="34" charset="-128"/>
              </a:rPr>
              <a:t>Stotesbury</a:t>
            </a:r>
            <a:r>
              <a:rPr lang="en-US" dirty="0" smtClean="0">
                <a:ea typeface="ＭＳ Ｐゴシック" pitchFamily="34" charset="-128"/>
              </a:rPr>
              <a:t> regatta in Philadelphia is the largest high school rowing regatta in the world.  It</a:t>
            </a:r>
            <a:r>
              <a:rPr lang="ja-JP" altLang="en-US" smtClean="0">
                <a:ea typeface="ＭＳ Ｐゴシック" pitchFamily="34" charset="-128"/>
              </a:rPr>
              <a:t>’</a:t>
            </a:r>
            <a:r>
              <a:rPr lang="en-US" altLang="ja-JP" dirty="0" smtClean="0">
                <a:ea typeface="ＭＳ Ｐゴシック" pitchFamily="34" charset="-128"/>
              </a:rPr>
              <a:t>s quite an experience, with teams from all over the country.  Hundreds of tents are set-up along the Schuylkill river.  We rent one close to the finish line and set-up our own MHS crew tent as well, so there</a:t>
            </a:r>
            <a:r>
              <a:rPr lang="ja-JP" altLang="en-US" smtClean="0">
                <a:ea typeface="ＭＳ Ｐゴシック" pitchFamily="34" charset="-128"/>
              </a:rPr>
              <a:t>’</a:t>
            </a:r>
            <a:r>
              <a:rPr lang="en-US" altLang="ja-JP" dirty="0" smtClean="0">
                <a:ea typeface="ＭＳ Ｐゴシック" pitchFamily="34" charset="-128"/>
              </a:rPr>
              <a:t>s lots of room for viewing, eating, chatting, and </a:t>
            </a:r>
            <a:r>
              <a:rPr lang="en-US" altLang="ja-JP" dirty="0" err="1" smtClean="0">
                <a:ea typeface="ＭＳ Ｐゴシック" pitchFamily="34" charset="-128"/>
              </a:rPr>
              <a:t>chillin</a:t>
            </a:r>
            <a:r>
              <a:rPr lang="ja-JP" altLang="en-US" smtClean="0">
                <a:ea typeface="ＭＳ Ｐゴシック" pitchFamily="34" charset="-128"/>
              </a:rPr>
              <a:t>’</a:t>
            </a:r>
            <a:r>
              <a:rPr lang="en-US" altLang="ja-JP" dirty="0" smtClean="0">
                <a:ea typeface="ＭＳ Ｐゴシック" pitchFamily="34" charset="-128"/>
              </a:rPr>
              <a:t>.</a:t>
            </a:r>
            <a:endParaRPr lang="en-US" dirty="0" smtClean="0">
              <a:ea typeface="ＭＳ Ｐゴシック" pitchFamily="34" charset="-128"/>
            </a:endParaRPr>
          </a:p>
        </p:txBody>
      </p:sp>
      <p:sp>
        <p:nvSpPr>
          <p:cNvPr id="38915" name="Slide Number Placeholder 3"/>
          <p:cNvSpPr>
            <a:spLocks noGrp="1"/>
          </p:cNvSpPr>
          <p:nvPr>
            <p:ph type="sldNum" sz="quarter" idx="5"/>
          </p:nvPr>
        </p:nvSpPr>
        <p:spPr bwMode="auto">
          <a:noFill/>
          <a:ln>
            <a:miter lim="800000"/>
            <a:headEnd/>
            <a:tailEnd/>
          </a:ln>
        </p:spPr>
        <p:txBody>
          <a:bodyPr/>
          <a:lstStyle/>
          <a:p>
            <a:fld id="{C8D6F458-6FE7-4A86-92EF-F120E1E660E4}"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If you</a:t>
            </a:r>
            <a:r>
              <a:rPr lang="ja-JP" altLang="en-US" smtClean="0">
                <a:ea typeface="ＭＳ Ｐゴシック" pitchFamily="34" charset="-128"/>
              </a:rPr>
              <a:t>’</a:t>
            </a:r>
            <a:r>
              <a:rPr lang="en-US" altLang="ja-JP" smtClean="0">
                <a:ea typeface="ＭＳ Ｐゴシック" pitchFamily="34" charset="-128"/>
              </a:rPr>
              <a:t>re reading this, you already know about the many resources on the team web site!</a:t>
            </a:r>
            <a:endParaRPr lang="en-US" smtClean="0">
              <a:ea typeface="ＭＳ Ｐゴシック" pitchFamily="34" charset="-128"/>
            </a:endParaRPr>
          </a:p>
        </p:txBody>
      </p:sp>
      <p:sp>
        <p:nvSpPr>
          <p:cNvPr id="41987" name="Slide Number Placeholder 3"/>
          <p:cNvSpPr>
            <a:spLocks noGrp="1"/>
          </p:cNvSpPr>
          <p:nvPr>
            <p:ph type="sldNum" sz="quarter" idx="5"/>
          </p:nvPr>
        </p:nvSpPr>
        <p:spPr bwMode="auto">
          <a:noFill/>
          <a:ln>
            <a:miter lim="800000"/>
            <a:headEnd/>
            <a:tailEnd/>
          </a:ln>
        </p:spPr>
        <p:txBody>
          <a:bodyPr/>
          <a:lstStyle/>
          <a:p>
            <a:fld id="{35F6759F-A03B-47F0-BEB8-2FEB866E88D9}" type="slidenum">
              <a:rPr lang="en-US"/>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37F25D-B8E0-4157-86D0-51AB9F9EB359}" type="slidenum">
              <a:rPr lang="en-US" smtClean="0"/>
              <a:pPr/>
              <a:t>2</a:t>
            </a:fld>
            <a:endParaRPr lang="en-US"/>
          </a:p>
        </p:txBody>
      </p:sp>
    </p:spTree>
    <p:extLst>
      <p:ext uri="{BB962C8B-B14F-4D97-AF65-F5344CB8AC3E}">
        <p14:creationId xmlns:p14="http://schemas.microsoft.com/office/powerpoint/2010/main" val="168294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It</a:t>
            </a:r>
            <a:r>
              <a:rPr lang="ja-JP" altLang="en-US" smtClean="0">
                <a:ea typeface="ＭＳ Ｐゴシック" pitchFamily="34" charset="-128"/>
              </a:rPr>
              <a:t>’</a:t>
            </a:r>
            <a:r>
              <a:rPr lang="en-US" altLang="ja-JP" dirty="0" smtClean="0">
                <a:ea typeface="ＭＳ Ｐゴシック" pitchFamily="34" charset="-128"/>
              </a:rPr>
              <a:t>s COLD on that river!  Early</a:t>
            </a:r>
            <a:r>
              <a:rPr lang="en-US" altLang="ja-JP" baseline="0" dirty="0" smtClean="0">
                <a:ea typeface="ＭＳ Ｐゴシック" pitchFamily="34" charset="-128"/>
              </a:rPr>
              <a:t> in the spring season r</a:t>
            </a:r>
            <a:r>
              <a:rPr lang="en-US" altLang="ja-JP" dirty="0" smtClean="0">
                <a:ea typeface="ＭＳ Ｐゴシック" pitchFamily="34" charset="-128"/>
              </a:rPr>
              <a:t>owers should dress in layers.  No cotton!  Instead, they wear synthetic fabrics that dry quickly.  And don</a:t>
            </a:r>
            <a:r>
              <a:rPr lang="ja-JP" altLang="en-US" smtClean="0">
                <a:ea typeface="ＭＳ Ｐゴシック" pitchFamily="34" charset="-128"/>
              </a:rPr>
              <a:t>’</a:t>
            </a:r>
            <a:r>
              <a:rPr lang="en-US" altLang="ja-JP" dirty="0" smtClean="0">
                <a:ea typeface="ＭＳ Ｐゴシック" pitchFamily="34" charset="-128"/>
              </a:rPr>
              <a:t>t let them forget warm socks and a knit cap.  It</a:t>
            </a:r>
            <a:r>
              <a:rPr lang="ja-JP" altLang="en-US" smtClean="0">
                <a:ea typeface="ＭＳ Ｐゴシック" pitchFamily="34" charset="-128"/>
              </a:rPr>
              <a:t>’</a:t>
            </a:r>
            <a:r>
              <a:rPr lang="en-US" altLang="ja-JP" dirty="0" smtClean="0">
                <a:ea typeface="ＭＳ Ｐゴシック" pitchFamily="34" charset="-128"/>
              </a:rPr>
              <a:t>s also usually a good idea to bring some dry clothes for the ride home on the bus (there</a:t>
            </a:r>
            <a:r>
              <a:rPr lang="ja-JP" altLang="en-US" smtClean="0">
                <a:ea typeface="ＭＳ Ｐゴシック" pitchFamily="34" charset="-128"/>
              </a:rPr>
              <a:t>’</a:t>
            </a:r>
            <a:r>
              <a:rPr lang="en-US" altLang="ja-JP" dirty="0" smtClean="0">
                <a:ea typeface="ＭＳ Ｐゴシック" pitchFamily="34" charset="-128"/>
              </a:rPr>
              <a:t>s a lot of splashing out there on the river).</a:t>
            </a:r>
            <a:endParaRPr lang="en-US" dirty="0" smtClean="0">
              <a:ea typeface="ＭＳ Ｐゴシック" pitchFamily="34" charset="-128"/>
            </a:endParaRPr>
          </a:p>
        </p:txBody>
      </p:sp>
      <p:sp>
        <p:nvSpPr>
          <p:cNvPr id="18435" name="Slide Number Placeholder 3"/>
          <p:cNvSpPr>
            <a:spLocks noGrp="1"/>
          </p:cNvSpPr>
          <p:nvPr>
            <p:ph type="sldNum" sz="quarter" idx="5"/>
          </p:nvPr>
        </p:nvSpPr>
        <p:spPr bwMode="auto">
          <a:noFill/>
          <a:ln>
            <a:miter lim="800000"/>
            <a:headEnd/>
            <a:tailEnd/>
          </a:ln>
        </p:spPr>
        <p:txBody>
          <a:bodyPr/>
          <a:lstStyle/>
          <a:p>
            <a:fld id="{0FFE28AD-2B77-41BF-A196-883190566BB7}"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ea typeface="ＭＳ Ｐゴシック" pitchFamily="34" charset="-128"/>
              </a:rPr>
              <a:t> With</a:t>
            </a:r>
            <a:r>
              <a:rPr lang="en-US" altLang="ja-JP" baseline="0" dirty="0" smtClean="0">
                <a:ea typeface="ＭＳ Ｐゴシック" pitchFamily="34" charset="-128"/>
              </a:rPr>
              <a:t> as many rowers as we have and the amount of chaos involved, </a:t>
            </a:r>
            <a:r>
              <a:rPr lang="en-US" altLang="ja-JP" dirty="0" smtClean="0">
                <a:ea typeface="ＭＳ Ｐゴシック" pitchFamily="34" charset="-128"/>
              </a:rPr>
              <a:t> at least one piece of your child</a:t>
            </a:r>
            <a:r>
              <a:rPr lang="ja-JP" altLang="en-US" smtClean="0">
                <a:ea typeface="ＭＳ Ｐゴシック" pitchFamily="34" charset="-128"/>
              </a:rPr>
              <a:t>’</a:t>
            </a:r>
            <a:r>
              <a:rPr lang="en-US" altLang="ja-JP" dirty="0" smtClean="0">
                <a:ea typeface="ＭＳ Ｐゴシック" pitchFamily="34" charset="-128"/>
              </a:rPr>
              <a:t>s clothing WILL accidentally go home with someone else.  Labeling everything</a:t>
            </a:r>
            <a:r>
              <a:rPr lang="en-US" altLang="ja-JP" baseline="0" dirty="0" smtClean="0">
                <a:ea typeface="ＭＳ Ｐゴシック" pitchFamily="34" charset="-128"/>
              </a:rPr>
              <a:t> will help to minimize this as much as possible. </a:t>
            </a:r>
            <a:endParaRPr lang="en-US" dirty="0" smtClean="0">
              <a:ea typeface="ＭＳ Ｐゴシック" pitchFamily="34" charset="-128"/>
            </a:endParaRPr>
          </a:p>
        </p:txBody>
      </p:sp>
      <p:sp>
        <p:nvSpPr>
          <p:cNvPr id="20483" name="Slide Number Placeholder 3"/>
          <p:cNvSpPr>
            <a:spLocks noGrp="1"/>
          </p:cNvSpPr>
          <p:nvPr>
            <p:ph type="sldNum" sz="quarter" idx="5"/>
          </p:nvPr>
        </p:nvSpPr>
        <p:spPr bwMode="auto">
          <a:noFill/>
          <a:ln>
            <a:miter lim="800000"/>
            <a:headEnd/>
            <a:tailEnd/>
          </a:ln>
        </p:spPr>
        <p:txBody>
          <a:bodyPr/>
          <a:lstStyle/>
          <a:p>
            <a:fld id="{E750B9D1-BFDA-4E76-9AC7-383925C13658}"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You might not know much about rowing, but you know that port is left and starboard is right.  Right?  Nope, not to your rower.  In their world, port is right and starboard is left.  Why?  Because everything is from the coxswain</a:t>
            </a:r>
            <a:r>
              <a:rPr lang="ja-JP" altLang="en-US" smtClean="0">
                <a:ea typeface="ＭＳ Ｐゴシック" pitchFamily="34" charset="-128"/>
              </a:rPr>
              <a:t>’</a:t>
            </a:r>
            <a:r>
              <a:rPr lang="en-US" altLang="ja-JP" dirty="0" smtClean="0">
                <a:ea typeface="ＭＳ Ｐゴシック" pitchFamily="34" charset="-128"/>
              </a:rPr>
              <a:t>s perspective, and the </a:t>
            </a:r>
            <a:r>
              <a:rPr lang="en-US" altLang="ja-JP" dirty="0" err="1" smtClean="0">
                <a:ea typeface="ＭＳ Ｐゴシック" pitchFamily="34" charset="-128"/>
              </a:rPr>
              <a:t>cox</a:t>
            </a:r>
            <a:r>
              <a:rPr lang="en-US" altLang="ja-JP" dirty="0" smtClean="0">
                <a:ea typeface="ＭＳ Ｐゴシック" pitchFamily="34" charset="-128"/>
              </a:rPr>
              <a:t> sits facing the rowers - so everything in the </a:t>
            </a:r>
            <a:r>
              <a:rPr lang="en-US" altLang="ja-JP" dirty="0" err="1" smtClean="0">
                <a:ea typeface="ＭＳ Ｐゴシック" pitchFamily="34" charset="-128"/>
              </a:rPr>
              <a:t>cox</a:t>
            </a:r>
            <a:r>
              <a:rPr lang="ja-JP" altLang="en-US" smtClean="0">
                <a:ea typeface="ＭＳ Ｐゴシック" pitchFamily="34" charset="-128"/>
              </a:rPr>
              <a:t>’</a:t>
            </a:r>
            <a:r>
              <a:rPr lang="en-US" altLang="ja-JP" dirty="0" smtClean="0">
                <a:ea typeface="ＭＳ Ｐゴシック" pitchFamily="34" charset="-128"/>
              </a:rPr>
              <a:t>s world is the opposite for the rowers.   (And in case you</a:t>
            </a:r>
            <a:r>
              <a:rPr lang="ja-JP" altLang="en-US" smtClean="0">
                <a:ea typeface="ＭＳ Ｐゴシック" pitchFamily="34" charset="-128"/>
              </a:rPr>
              <a:t>’</a:t>
            </a:r>
            <a:r>
              <a:rPr lang="en-US" altLang="ja-JP" dirty="0" smtClean="0">
                <a:ea typeface="ＭＳ Ｐゴシック" pitchFamily="34" charset="-128"/>
              </a:rPr>
              <a:t>re wondering… the coxswain is the oar-less person who</a:t>
            </a:r>
            <a:r>
              <a:rPr lang="ja-JP" altLang="en-US" smtClean="0">
                <a:ea typeface="ＭＳ Ｐゴシック" pitchFamily="34" charset="-128"/>
              </a:rPr>
              <a:t>’</a:t>
            </a:r>
            <a:r>
              <a:rPr lang="en-US" altLang="ja-JP" dirty="0" smtClean="0">
                <a:ea typeface="ＭＳ Ｐゴシック" pitchFamily="34" charset="-128"/>
              </a:rPr>
              <a:t>s steering the boat!)</a:t>
            </a:r>
            <a:endParaRPr lang="en-US" dirty="0" smtClean="0">
              <a:ea typeface="ＭＳ Ｐゴシック" pitchFamily="34" charset="-128"/>
            </a:endParaRPr>
          </a:p>
        </p:txBody>
      </p:sp>
      <p:sp>
        <p:nvSpPr>
          <p:cNvPr id="22531" name="Slide Number Placeholder 3"/>
          <p:cNvSpPr>
            <a:spLocks noGrp="1"/>
          </p:cNvSpPr>
          <p:nvPr>
            <p:ph type="sldNum" sz="quarter" idx="5"/>
          </p:nvPr>
        </p:nvSpPr>
        <p:spPr bwMode="auto">
          <a:noFill/>
          <a:ln>
            <a:miter lim="800000"/>
            <a:headEnd/>
            <a:tailEnd/>
          </a:ln>
        </p:spPr>
        <p:txBody>
          <a:bodyPr/>
          <a:lstStyle/>
          <a:p>
            <a:fld id="{27743507-59E1-41B5-AA57-6213094E39EB}"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First, boats are referred to by the number of rowers.  A boat with 4 rowers is called a </a:t>
            </a:r>
            <a:r>
              <a:rPr lang="ja-JP" altLang="en-US" smtClean="0">
                <a:ea typeface="ＭＳ Ｐゴシック" pitchFamily="34" charset="-128"/>
              </a:rPr>
              <a:t>“</a:t>
            </a:r>
            <a:r>
              <a:rPr lang="en-US" altLang="ja-JP" dirty="0" smtClean="0">
                <a:ea typeface="ＭＳ Ｐゴシック" pitchFamily="34" charset="-128"/>
              </a:rPr>
              <a:t>four.</a:t>
            </a:r>
            <a:r>
              <a:rPr lang="ja-JP" altLang="en-US" smtClean="0">
                <a:ea typeface="ＭＳ Ｐゴシック" pitchFamily="34" charset="-128"/>
              </a:rPr>
              <a:t>”</a:t>
            </a:r>
            <a:r>
              <a:rPr lang="en-US" altLang="ja-JP" dirty="0" smtClean="0">
                <a:ea typeface="ＭＳ Ｐゴシック" pitchFamily="34" charset="-128"/>
              </a:rPr>
              <a:t>  A boat with 8 rowers is referred to as an </a:t>
            </a:r>
            <a:r>
              <a:rPr lang="ja-JP" altLang="en-US" smtClean="0">
                <a:ea typeface="ＭＳ Ｐゴシック" pitchFamily="34" charset="-128"/>
              </a:rPr>
              <a:t>“</a:t>
            </a:r>
            <a:r>
              <a:rPr lang="en-US" altLang="ja-JP" dirty="0" smtClean="0">
                <a:ea typeface="ＭＳ Ｐゴシック" pitchFamily="34" charset="-128"/>
              </a:rPr>
              <a:t>eight.</a:t>
            </a:r>
            <a:r>
              <a:rPr lang="ja-JP" altLang="en-US" smtClean="0">
                <a:ea typeface="ＭＳ Ｐゴシック" pitchFamily="34" charset="-128"/>
              </a:rPr>
              <a:t>”</a:t>
            </a:r>
            <a:r>
              <a:rPr lang="en-US" altLang="ja-JP" dirty="0" smtClean="0">
                <a:ea typeface="ＭＳ Ｐゴシック" pitchFamily="34" charset="-128"/>
              </a:rPr>
              <a:t>  Well that</a:t>
            </a:r>
            <a:r>
              <a:rPr lang="ja-JP" altLang="en-US" smtClean="0">
                <a:ea typeface="ＭＳ Ｐゴシック" pitchFamily="34" charset="-128"/>
              </a:rPr>
              <a:t>’</a:t>
            </a:r>
            <a:r>
              <a:rPr lang="en-US" altLang="ja-JP" dirty="0" smtClean="0">
                <a:ea typeface="ＭＳ Ｐゴシック" pitchFamily="34" charset="-128"/>
              </a:rPr>
              <a:t>s easy!  Now…the seating positions in the boats are ALSO referred to by numbers.  The person the FURTHEST from the coxswain is #1 (also known as </a:t>
            </a:r>
            <a:r>
              <a:rPr lang="ja-JP" altLang="en-US" smtClean="0">
                <a:ea typeface="ＭＳ Ｐゴシック" pitchFamily="34" charset="-128"/>
              </a:rPr>
              <a:t>“</a:t>
            </a:r>
            <a:r>
              <a:rPr lang="en-US" altLang="ja-JP" dirty="0" smtClean="0">
                <a:ea typeface="ＭＳ Ｐゴシック" pitchFamily="34" charset="-128"/>
              </a:rPr>
              <a:t>bow</a:t>
            </a:r>
            <a:r>
              <a:rPr lang="ja-JP" altLang="en-US" smtClean="0">
                <a:ea typeface="ＭＳ Ｐゴシック" pitchFamily="34" charset="-128"/>
              </a:rPr>
              <a:t>”</a:t>
            </a:r>
            <a:r>
              <a:rPr lang="en-US" altLang="ja-JP" dirty="0" smtClean="0">
                <a:ea typeface="ＭＳ Ｐゴシック" pitchFamily="34" charset="-128"/>
              </a:rPr>
              <a:t> or the bow seat).  The numbers then increase until they get to the coxswain.  So, in a four, the person directly facing the </a:t>
            </a:r>
            <a:r>
              <a:rPr lang="en-US" altLang="ja-JP" dirty="0" err="1" smtClean="0">
                <a:ea typeface="ＭＳ Ｐゴシック" pitchFamily="34" charset="-128"/>
              </a:rPr>
              <a:t>cox</a:t>
            </a:r>
            <a:r>
              <a:rPr lang="en-US" altLang="ja-JP" dirty="0" smtClean="0">
                <a:ea typeface="ＭＳ Ｐゴシック" pitchFamily="34" charset="-128"/>
              </a:rPr>
              <a:t> is </a:t>
            </a:r>
            <a:r>
              <a:rPr lang="ja-JP" altLang="en-US" smtClean="0">
                <a:ea typeface="ＭＳ Ｐゴシック" pitchFamily="34" charset="-128"/>
              </a:rPr>
              <a:t>“</a:t>
            </a:r>
            <a:r>
              <a:rPr lang="en-US" altLang="ja-JP" dirty="0" smtClean="0">
                <a:ea typeface="ＭＳ Ｐゴシック" pitchFamily="34" charset="-128"/>
              </a:rPr>
              <a:t>4.</a:t>
            </a:r>
            <a:r>
              <a:rPr lang="ja-JP" altLang="en-US" smtClean="0">
                <a:ea typeface="ＭＳ Ｐゴシック" pitchFamily="34" charset="-128"/>
              </a:rPr>
              <a:t>”</a:t>
            </a:r>
            <a:r>
              <a:rPr lang="en-US" altLang="ja-JP" dirty="0" smtClean="0">
                <a:ea typeface="ＭＳ Ｐゴシック" pitchFamily="34" charset="-128"/>
              </a:rPr>
              <a:t>  In an eight, that person is </a:t>
            </a:r>
            <a:r>
              <a:rPr lang="ja-JP" altLang="en-US" smtClean="0">
                <a:ea typeface="ＭＳ Ｐゴシック" pitchFamily="34" charset="-128"/>
              </a:rPr>
              <a:t>“</a:t>
            </a:r>
            <a:r>
              <a:rPr lang="en-US" altLang="ja-JP" dirty="0" smtClean="0">
                <a:ea typeface="ＭＳ Ｐゴシック" pitchFamily="34" charset="-128"/>
              </a:rPr>
              <a:t>8.</a:t>
            </a:r>
            <a:r>
              <a:rPr lang="ja-JP" altLang="en-US" smtClean="0">
                <a:ea typeface="ＭＳ Ｐゴシック" pitchFamily="34" charset="-128"/>
              </a:rPr>
              <a:t>”</a:t>
            </a:r>
            <a:r>
              <a:rPr lang="en-US" altLang="ja-JP" dirty="0" smtClean="0">
                <a:ea typeface="ＭＳ Ｐゴシック" pitchFamily="34" charset="-128"/>
              </a:rPr>
              <a:t>  This rower directly opposite the coxswain is also referred to as the </a:t>
            </a:r>
            <a:r>
              <a:rPr lang="ja-JP" altLang="en-US" smtClean="0">
                <a:ea typeface="ＭＳ Ｐゴシック" pitchFamily="34" charset="-128"/>
              </a:rPr>
              <a:t>“</a:t>
            </a:r>
            <a:r>
              <a:rPr lang="en-US" altLang="ja-JP" dirty="0" smtClean="0">
                <a:ea typeface="ＭＳ Ｐゴシック" pitchFamily="34" charset="-128"/>
              </a:rPr>
              <a:t>stroke.</a:t>
            </a:r>
            <a:r>
              <a:rPr lang="ja-JP" altLang="en-US" smtClean="0">
                <a:ea typeface="ＭＳ Ｐゴシック" pitchFamily="34" charset="-128"/>
              </a:rPr>
              <a:t>”</a:t>
            </a:r>
            <a:r>
              <a:rPr lang="en-US" altLang="ja-JP" dirty="0" smtClean="0">
                <a:ea typeface="ＭＳ Ｐゴシック" pitchFamily="34" charset="-128"/>
              </a:rPr>
              <a:t>  (And just so we</a:t>
            </a:r>
            <a:r>
              <a:rPr lang="ja-JP" altLang="en-US" smtClean="0">
                <a:ea typeface="ＭＳ Ｐゴシック" pitchFamily="34" charset="-128"/>
              </a:rPr>
              <a:t>’</a:t>
            </a:r>
            <a:r>
              <a:rPr lang="en-US" altLang="ja-JP" dirty="0" smtClean="0">
                <a:ea typeface="ＭＳ Ｐゴシック" pitchFamily="34" charset="-128"/>
              </a:rPr>
              <a:t>re clear, the person behind the stroke is 7, behind her is 6, etc).</a:t>
            </a:r>
            <a:endParaRPr lang="en-US" dirty="0" smtClean="0">
              <a:ea typeface="ＭＳ Ｐゴシック" pitchFamily="34" charset="-128"/>
            </a:endParaRPr>
          </a:p>
        </p:txBody>
      </p:sp>
      <p:sp>
        <p:nvSpPr>
          <p:cNvPr id="24579" name="Slide Number Placeholder 3"/>
          <p:cNvSpPr>
            <a:spLocks noGrp="1"/>
          </p:cNvSpPr>
          <p:nvPr>
            <p:ph type="sldNum" sz="quarter" idx="5"/>
          </p:nvPr>
        </p:nvSpPr>
        <p:spPr bwMode="auto">
          <a:noFill/>
          <a:ln>
            <a:miter lim="800000"/>
            <a:headEnd/>
            <a:tailEnd/>
          </a:ln>
        </p:spPr>
        <p:txBody>
          <a:bodyPr/>
          <a:lstStyle/>
          <a:p>
            <a:fld id="{F05B12BB-8091-4036-BAF8-EC248E62B883}"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Get ready for lots of new vocabulary that has other meanings in the </a:t>
            </a:r>
            <a:r>
              <a:rPr lang="ja-JP" altLang="en-US" smtClean="0">
                <a:ea typeface="ＭＳ Ｐゴシック" pitchFamily="34" charset="-128"/>
              </a:rPr>
              <a:t>“</a:t>
            </a:r>
            <a:r>
              <a:rPr lang="en-US" altLang="ja-JP" smtClean="0">
                <a:ea typeface="ＭＳ Ｐゴシック" pitchFamily="34" charset="-128"/>
              </a:rPr>
              <a:t>non-rowing</a:t>
            </a:r>
            <a:r>
              <a:rPr lang="ja-JP" altLang="en-US" smtClean="0">
                <a:ea typeface="ＭＳ Ｐゴシック" pitchFamily="34" charset="-128"/>
              </a:rPr>
              <a:t>”</a:t>
            </a:r>
            <a:r>
              <a:rPr lang="en-US" altLang="ja-JP" smtClean="0">
                <a:ea typeface="ＭＳ Ｐゴシック" pitchFamily="34" charset="-128"/>
              </a:rPr>
              <a:t> world (don</a:t>
            </a:r>
            <a:r>
              <a:rPr lang="ja-JP" altLang="en-US" smtClean="0">
                <a:ea typeface="ＭＳ Ｐゴシック" pitchFamily="34" charset="-128"/>
              </a:rPr>
              <a:t>’</a:t>
            </a:r>
            <a:r>
              <a:rPr lang="en-US" altLang="ja-JP" smtClean="0">
                <a:ea typeface="ＭＳ Ｐゴシック" pitchFamily="34" charset="-128"/>
              </a:rPr>
              <a:t>t worry, you</a:t>
            </a:r>
            <a:r>
              <a:rPr lang="ja-JP" altLang="en-US" smtClean="0">
                <a:ea typeface="ＭＳ Ｐゴシック" pitchFamily="34" charset="-128"/>
              </a:rPr>
              <a:t>’</a:t>
            </a:r>
            <a:r>
              <a:rPr lang="en-US" altLang="ja-JP" smtClean="0">
                <a:ea typeface="ＭＳ Ｐゴシック" pitchFamily="34" charset="-128"/>
              </a:rPr>
              <a:t>ll soon forget that there even is such a world).  The stretcher is the part of the boat on which the rowers put their feet (there are actually sneakers built into the stretchers – rowers leave their own shoes on the dock).  The rigger consists of the metal struts that extend from the boat and support the oar (by the way, oars are also called </a:t>
            </a:r>
            <a:r>
              <a:rPr lang="ja-JP" altLang="en-US" smtClean="0">
                <a:ea typeface="ＭＳ Ｐゴシック" pitchFamily="34" charset="-128"/>
              </a:rPr>
              <a:t>“</a:t>
            </a:r>
            <a:r>
              <a:rPr lang="en-US" altLang="ja-JP" smtClean="0">
                <a:ea typeface="ＭＳ Ｐゴシック" pitchFamily="34" charset="-128"/>
              </a:rPr>
              <a:t>blades</a:t>
            </a:r>
            <a:r>
              <a:rPr lang="ja-JP" altLang="en-US" smtClean="0">
                <a:ea typeface="ＭＳ Ｐゴシック" pitchFamily="34" charset="-128"/>
              </a:rPr>
              <a:t>”</a:t>
            </a:r>
            <a:r>
              <a:rPr lang="en-US" altLang="ja-JP" smtClean="0">
                <a:ea typeface="ＭＳ Ｐゴシック" pitchFamily="34" charset="-128"/>
              </a:rPr>
              <a:t>).  And shell is another (and more common) word for a crew boat.</a:t>
            </a:r>
            <a:endParaRPr lang="en-US" smtClean="0">
              <a:ea typeface="ＭＳ Ｐゴシック" pitchFamily="34" charset="-128"/>
            </a:endParaRPr>
          </a:p>
        </p:txBody>
      </p:sp>
      <p:sp>
        <p:nvSpPr>
          <p:cNvPr id="26627" name="Slide Number Placeholder 3"/>
          <p:cNvSpPr>
            <a:spLocks noGrp="1"/>
          </p:cNvSpPr>
          <p:nvPr>
            <p:ph type="sldNum" sz="quarter" idx="5"/>
          </p:nvPr>
        </p:nvSpPr>
        <p:spPr bwMode="auto">
          <a:noFill/>
          <a:ln>
            <a:miter lim="800000"/>
            <a:headEnd/>
            <a:tailEnd/>
          </a:ln>
        </p:spPr>
        <p:txBody>
          <a:bodyPr/>
          <a:lstStyle/>
          <a:p>
            <a:fld id="{C98D6AC5-92D2-4C47-81AA-84132FF1001D}"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When your rower comes home and tells you he or she </a:t>
            </a:r>
            <a:r>
              <a:rPr lang="ja-JP" altLang="en-US" smtClean="0">
                <a:ea typeface="ＭＳ Ｐゴシック" pitchFamily="34" charset="-128"/>
              </a:rPr>
              <a:t>“</a:t>
            </a:r>
            <a:r>
              <a:rPr lang="en-US" altLang="ja-JP" dirty="0" smtClean="0">
                <a:ea typeface="ＭＳ Ｐゴシック" pitchFamily="34" charset="-128"/>
              </a:rPr>
              <a:t>caught a crab,</a:t>
            </a:r>
            <a:r>
              <a:rPr lang="ja-JP" altLang="en-US" smtClean="0">
                <a:ea typeface="ＭＳ Ｐゴシック" pitchFamily="34" charset="-128"/>
              </a:rPr>
              <a:t>”</a:t>
            </a:r>
            <a:r>
              <a:rPr lang="en-US" altLang="ja-JP" dirty="0" smtClean="0">
                <a:ea typeface="ＭＳ Ｐゴシック" pitchFamily="34" charset="-128"/>
              </a:rPr>
              <a:t> they</a:t>
            </a:r>
            <a:r>
              <a:rPr lang="ja-JP" altLang="en-US" smtClean="0">
                <a:ea typeface="ＭＳ Ｐゴシック" pitchFamily="34" charset="-128"/>
              </a:rPr>
              <a:t>’</a:t>
            </a:r>
            <a:r>
              <a:rPr lang="en-US" altLang="ja-JP" dirty="0" smtClean="0">
                <a:ea typeface="ＭＳ Ｐゴシック" pitchFamily="34" charset="-128"/>
              </a:rPr>
              <a:t>re not referring to the crustacean.  In rowing, one </a:t>
            </a:r>
            <a:r>
              <a:rPr lang="ja-JP" altLang="en-US" smtClean="0">
                <a:ea typeface="ＭＳ Ｐゴシック" pitchFamily="34" charset="-128"/>
              </a:rPr>
              <a:t>“</a:t>
            </a:r>
            <a:r>
              <a:rPr lang="en-US" altLang="ja-JP" dirty="0" smtClean="0">
                <a:ea typeface="ＭＳ Ｐゴシック" pitchFamily="34" charset="-128"/>
              </a:rPr>
              <a:t>catches a crab</a:t>
            </a:r>
            <a:r>
              <a:rPr lang="ja-JP" altLang="en-US" smtClean="0">
                <a:ea typeface="ＭＳ Ｐゴシック" pitchFamily="34" charset="-128"/>
              </a:rPr>
              <a:t>”</a:t>
            </a:r>
            <a:r>
              <a:rPr lang="en-US" altLang="ja-JP" dirty="0" smtClean="0">
                <a:ea typeface="ＭＳ Ｐゴシック" pitchFamily="34" charset="-128"/>
              </a:rPr>
              <a:t> when the blade on his or her oar gets caught in the water as the boat is moving quickly. This forces the oar into the body of the rower and often right out of the rower</a:t>
            </a:r>
            <a:r>
              <a:rPr lang="ja-JP" altLang="en-US" smtClean="0">
                <a:ea typeface="ＭＳ Ｐゴシック" pitchFamily="34" charset="-128"/>
              </a:rPr>
              <a:t>’</a:t>
            </a:r>
            <a:r>
              <a:rPr lang="en-US" altLang="ja-JP" dirty="0" smtClean="0">
                <a:ea typeface="ＭＳ Ｐゴシック" pitchFamily="34" charset="-128"/>
              </a:rPr>
              <a:t>s hands.  It</a:t>
            </a:r>
            <a:r>
              <a:rPr lang="ja-JP" altLang="en-US" smtClean="0">
                <a:ea typeface="ＭＳ Ｐゴシック" pitchFamily="34" charset="-128"/>
              </a:rPr>
              <a:t>’</a:t>
            </a:r>
            <a:r>
              <a:rPr lang="en-US" altLang="ja-JP" dirty="0" smtClean="0">
                <a:ea typeface="ＭＳ Ｐゴシック" pitchFamily="34" charset="-128"/>
              </a:rPr>
              <a:t>s a tricky situation, but one that each rower will experience and learn how to recover from.</a:t>
            </a:r>
            <a:endParaRPr lang="en-US" dirty="0" smtClean="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A95AA3DF-D641-4ED3-B6E3-E433520F612D}"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Ensuring that regattas are successful events for our rowers requires many hands.  And that means many parent volunteers.  There are lots of jobs requiring various skills… you</a:t>
            </a:r>
            <a:r>
              <a:rPr lang="ja-JP" altLang="en-US" smtClean="0">
                <a:ea typeface="ＭＳ Ｐゴシック" pitchFamily="34" charset="-128"/>
              </a:rPr>
              <a:t>’</a:t>
            </a:r>
            <a:r>
              <a:rPr lang="en-US" altLang="ja-JP" smtClean="0">
                <a:ea typeface="ＭＳ Ｐゴシック" pitchFamily="34" charset="-128"/>
              </a:rPr>
              <a:t>re sure to find one that</a:t>
            </a:r>
            <a:r>
              <a:rPr lang="ja-JP" altLang="en-US" smtClean="0">
                <a:ea typeface="ＭＳ Ｐゴシック" pitchFamily="34" charset="-128"/>
              </a:rPr>
              <a:t>’</a:t>
            </a:r>
            <a:r>
              <a:rPr lang="en-US" altLang="ja-JP" smtClean="0">
                <a:ea typeface="ＭＳ Ｐゴシック" pitchFamily="34" charset="-128"/>
              </a:rPr>
              <a:t>s right for you.  And…no worries…experienced parents are more than willing to show you the ropes.  Besides all this…regattas are lots of fun!</a:t>
            </a:r>
            <a:endParaRPr lang="en-US" smtClean="0">
              <a:ea typeface="ＭＳ Ｐゴシック" pitchFamily="34" charset="-128"/>
            </a:endParaRPr>
          </a:p>
        </p:txBody>
      </p:sp>
      <p:sp>
        <p:nvSpPr>
          <p:cNvPr id="30723" name="Slide Number Placeholder 3"/>
          <p:cNvSpPr>
            <a:spLocks noGrp="1"/>
          </p:cNvSpPr>
          <p:nvPr>
            <p:ph type="sldNum" sz="quarter" idx="5"/>
          </p:nvPr>
        </p:nvSpPr>
        <p:spPr bwMode="auto">
          <a:noFill/>
          <a:ln>
            <a:miter lim="800000"/>
            <a:headEnd/>
            <a:tailEnd/>
          </a:ln>
        </p:spPr>
        <p:txBody>
          <a:bodyPr/>
          <a:lstStyle/>
          <a:p>
            <a:fld id="{23FB1A27-997C-43DB-B26A-F7F8F390FD00}"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34C87F11-9301-4ED9-969D-BAD504CAD716}" type="datetimeFigureOut">
              <a:rPr lang="en-US" smtClean="0"/>
              <a:pPr/>
              <a:t>8/27/14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3766C93-FEE5-4E02-8510-911601DC90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48A7D6-B346-4E84-939F-EC81AC208B7F}" type="datetimeFigureOut">
              <a:rPr lang="en-US" smtClean="0"/>
              <a:pPr/>
              <a:t>8/27/14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D6C0FCD-A246-4074-8F32-1AE3CCBFA2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8639AA-5965-4B3F-A4EB-BF5563CC5DA1}" type="datetimeFigureOut">
              <a:rPr lang="en-US" smtClean="0"/>
              <a:pPr/>
              <a:t>8/27/14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4644013-DDB6-4C22-98CE-1775CC8C19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E4FEDBD6-C5B2-462D-9B4C-645D3EFDD1CF}" type="datetimeFigureOut">
              <a:rPr lang="en-US" smtClean="0"/>
              <a:pPr/>
              <a:t>8/27/14</a:t>
            </a:fld>
            <a:endParaRPr lang="en-US"/>
          </a:p>
        </p:txBody>
      </p:sp>
      <p:sp>
        <p:nvSpPr>
          <p:cNvPr id="5" name="Footer Placeholder 4"/>
          <p:cNvSpPr>
            <a:spLocks noGrp="1"/>
          </p:cNvSpPr>
          <p:nvPr>
            <p:ph type="ftr" sz="quarter" idx="11"/>
          </p:nvPr>
        </p:nvSpPr>
        <p:spPr>
          <a:xfrm>
            <a:off x="457200" y="6480969"/>
            <a:ext cx="4260056" cy="300831"/>
          </a:xfrm>
        </p:spPr>
        <p:txBody>
          <a:bodyPr/>
          <a:lstStyle/>
          <a:p>
            <a:pPr>
              <a:defRPr/>
            </a:pPr>
            <a:endParaRPr lang="en-US"/>
          </a:p>
        </p:txBody>
      </p:sp>
      <p:sp>
        <p:nvSpPr>
          <p:cNvPr id="6" name="Slide Number Placeholder 5"/>
          <p:cNvSpPr>
            <a:spLocks noGrp="1"/>
          </p:cNvSpPr>
          <p:nvPr>
            <p:ph type="sldNum" sz="quarter" idx="12"/>
          </p:nvPr>
        </p:nvSpPr>
        <p:spPr/>
        <p:txBody>
          <a:bodyPr/>
          <a:lstStyle/>
          <a:p>
            <a:fld id="{63573236-4406-4497-AB9C-F96B88CD7A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65F0877F-3D9C-4318-A931-A37074733F93}" type="datetimeFigureOut">
              <a:rPr lang="en-US" smtClean="0"/>
              <a:pPr/>
              <a:t>8/27/14</a:t>
            </a:fld>
            <a:endParaRPr lang="en-US"/>
          </a:p>
        </p:txBody>
      </p:sp>
      <p:sp>
        <p:nvSpPr>
          <p:cNvPr id="5" name="Footer Placeholder 4"/>
          <p:cNvSpPr>
            <a:spLocks noGrp="1"/>
          </p:cNvSpPr>
          <p:nvPr>
            <p:ph type="ftr" sz="quarter" idx="11"/>
          </p:nvPr>
        </p:nvSpPr>
        <p:spPr>
          <a:xfrm>
            <a:off x="2619376" y="6480969"/>
            <a:ext cx="4260056" cy="300831"/>
          </a:xfrm>
        </p:spPr>
        <p:txBody>
          <a:bodyPr/>
          <a:lstStyle/>
          <a:p>
            <a:pPr>
              <a:defRPr/>
            </a:pPr>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4A442D1B-0464-4424-B31D-70CB9681D700}"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2843B7CE-9524-412C-927B-39DD2DB690A9}" type="datetimeFigureOut">
              <a:rPr lang="en-US" smtClean="0"/>
              <a:pPr/>
              <a:t>8/27/14</a:t>
            </a:fld>
            <a:endParaRPr lang="en-US"/>
          </a:p>
        </p:txBody>
      </p:sp>
      <p:sp>
        <p:nvSpPr>
          <p:cNvPr id="6" name="Footer Placeholder 5"/>
          <p:cNvSpPr>
            <a:spLocks noGrp="1"/>
          </p:cNvSpPr>
          <p:nvPr>
            <p:ph type="ftr" sz="quarter" idx="11"/>
          </p:nvPr>
        </p:nvSpPr>
        <p:spPr>
          <a:xfrm>
            <a:off x="457200" y="6480969"/>
            <a:ext cx="4260056" cy="301752"/>
          </a:xfrm>
        </p:spPr>
        <p:txBody>
          <a:bodyPr/>
          <a:lstStyle/>
          <a:p>
            <a:pPr>
              <a:defRPr/>
            </a:pPr>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1DCA1FED-B9EA-4167-8648-F844F493D3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F6D600FE-9E83-443B-8CA7-D3BEBC36BC59}" type="datetimeFigureOut">
              <a:rPr lang="en-US" smtClean="0"/>
              <a:pPr/>
              <a:t>8/27/14</a:t>
            </a:fld>
            <a:endParaRPr lang="en-US"/>
          </a:p>
        </p:txBody>
      </p:sp>
      <p:sp>
        <p:nvSpPr>
          <p:cNvPr id="8" name="Footer Placeholder 7"/>
          <p:cNvSpPr>
            <a:spLocks noGrp="1"/>
          </p:cNvSpPr>
          <p:nvPr>
            <p:ph type="ftr" sz="quarter" idx="11"/>
          </p:nvPr>
        </p:nvSpPr>
        <p:spPr>
          <a:xfrm>
            <a:off x="457200" y="6480969"/>
            <a:ext cx="4261104" cy="301752"/>
          </a:xfrm>
        </p:spPr>
        <p:txBody>
          <a:bodyPr/>
          <a:lstStyle/>
          <a:p>
            <a:pPr>
              <a:defRPr/>
            </a:pPr>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8F39126C-4044-4ABF-AEFF-46E4DEFCE80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438757-AFAB-48A9-B330-327888CF541F}" type="datetimeFigureOut">
              <a:rPr lang="en-US" smtClean="0"/>
              <a:pPr/>
              <a:t>8/27/14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0A58620-3BBF-41BD-B5E2-F1C4A43200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ACDC1253-E156-4876-BFDA-A2A8D9736FE1}" type="datetimeFigureOut">
              <a:rPr lang="en-US" smtClean="0"/>
              <a:pPr/>
              <a:t>8/27/14</a:t>
            </a:fld>
            <a:endParaRPr lang="en-US"/>
          </a:p>
        </p:txBody>
      </p:sp>
      <p:sp>
        <p:nvSpPr>
          <p:cNvPr id="3" name="Footer Placeholder 2"/>
          <p:cNvSpPr>
            <a:spLocks noGrp="1"/>
          </p:cNvSpPr>
          <p:nvPr>
            <p:ph type="ftr" sz="quarter" idx="11"/>
          </p:nvPr>
        </p:nvSpPr>
        <p:spPr>
          <a:xfrm>
            <a:off x="457200" y="6481890"/>
            <a:ext cx="4260056" cy="300831"/>
          </a:xfrm>
        </p:spPr>
        <p:txBody>
          <a:bodyPr/>
          <a:lstStyle/>
          <a:p>
            <a:pPr>
              <a:defRPr/>
            </a:pPr>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A0F47C34-80EF-4D1B-9EC9-3A33409F37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3209AD1B-0F2A-41E0-ADF5-4023953C98AD}" type="datetimeFigureOut">
              <a:rPr lang="en-US" smtClean="0"/>
              <a:pPr/>
              <a:t>8/27/14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8062092D-1F14-4BC0-BBA4-C2D2F28E8F8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70EA076-8A30-4B51-A918-AA9A6106E678}" type="datetimeFigureOut">
              <a:rPr lang="en-US" smtClean="0"/>
              <a:pPr/>
              <a:t>8/27/14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9E711B8-AD8F-42AB-8C45-69EF88B2EA6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31D9914-59E3-4025-9CB2-22DD3E56C927}" type="datetimeFigureOut">
              <a:rPr lang="en-US" smtClean="0"/>
              <a:pPr/>
              <a:t>8/27/14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A3D6046-C514-4923-B876-4A7A090600D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png"/><Relationship Id="rId7" Type="http://schemas.openxmlformats.org/officeDocument/2006/relationships/image" Target="../media/image8.jpeg"/><Relationship Id="rId8"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7851648" cy="1828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ormAutofit fontScale="90000"/>
          </a:bodyPr>
          <a:lstStyle/>
          <a:p>
            <a:pPr eaLnBrk="1" fontAlgn="auto" hangingPunct="1">
              <a:spcAft>
                <a:spcPts val="0"/>
              </a:spcAft>
              <a:defRPr/>
            </a:pPr>
            <a:r>
              <a:rPr lang="en-US" dirty="0" smtClean="0">
                <a:solidFill>
                  <a:srgbClr val="FF0000"/>
                </a:solidFill>
              </a:rPr>
              <a:t>What you always wanted to know about crew….but no one thought to tell you!</a:t>
            </a:r>
            <a:endParaRPr lang="en-US" dirty="0">
              <a:solidFill>
                <a:srgbClr val="FF0000"/>
              </a:solidFill>
            </a:endParaRPr>
          </a:p>
        </p:txBody>
      </p:sp>
      <p:sp>
        <p:nvSpPr>
          <p:cNvPr id="14338" name="Subtitle 2"/>
          <p:cNvSpPr>
            <a:spLocks noGrp="1"/>
          </p:cNvSpPr>
          <p:nvPr>
            <p:ph type="subTitle" idx="1"/>
          </p:nvPr>
        </p:nvSpPr>
        <p:spPr>
          <a:xfrm>
            <a:off x="679450" y="2895600"/>
            <a:ext cx="7854950" cy="1752600"/>
          </a:xfrm>
        </p:spPr>
        <p:txBody>
          <a:bodyPr/>
          <a:lstStyle/>
          <a:p>
            <a:pPr marR="0" algn="ctr" eaLnBrk="1" hangingPunct="1"/>
            <a:r>
              <a:rPr lang="en-US" sz="3200" b="1" dirty="0" smtClean="0">
                <a:solidFill>
                  <a:schemeClr val="bg1"/>
                </a:solidFill>
                <a:ea typeface="ＭＳ Ｐゴシック" pitchFamily="34" charset="-128"/>
              </a:rPr>
              <a:t>Or… </a:t>
            </a:r>
          </a:p>
          <a:p>
            <a:pPr marR="0" eaLnBrk="1" hangingPunct="1"/>
            <a:endParaRPr lang="en-US" sz="3200" b="1" dirty="0" smtClean="0">
              <a:ea typeface="ＭＳ Ｐゴシック" pitchFamily="34" charset="-128"/>
            </a:endParaRPr>
          </a:p>
          <a:p>
            <a:pPr marR="0" eaLnBrk="1" hangingPunct="1"/>
            <a:r>
              <a:rPr lang="en-US" sz="3200" b="1" dirty="0" smtClean="0">
                <a:ea typeface="ＭＳ Ｐゴシック" pitchFamily="34" charset="-128"/>
              </a:rPr>
              <a:t>There are CRABS in the Potomac River?</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14400" y="228600"/>
            <a:ext cx="7239000" cy="1143000"/>
          </a:xfrm>
        </p:spPr>
        <p:txBody>
          <a:bodyPr/>
          <a:lstStyle/>
          <a:p>
            <a:r>
              <a:rPr lang="en-US" dirty="0" smtClean="0">
                <a:ea typeface="ＭＳ Ｐゴシック" pitchFamily="34" charset="-128"/>
              </a:rPr>
              <a:t>The regattas are a blast, </a:t>
            </a:r>
          </a:p>
        </p:txBody>
      </p:sp>
      <p:sp>
        <p:nvSpPr>
          <p:cNvPr id="10" name="TextBox 9"/>
          <p:cNvSpPr txBox="1"/>
          <p:nvPr/>
        </p:nvSpPr>
        <p:spPr>
          <a:xfrm>
            <a:off x="1600200" y="1066800"/>
            <a:ext cx="5791200" cy="830997"/>
          </a:xfrm>
          <a:prstGeom prst="rect">
            <a:avLst/>
          </a:prstGeom>
          <a:noFill/>
        </p:spPr>
        <p:txBody>
          <a:bodyPr wrap="square" rtlCol="0">
            <a:spAutoFit/>
          </a:bodyPr>
          <a:lstStyle/>
          <a:p>
            <a:pPr algn="ctr"/>
            <a:r>
              <a:rPr lang="en-US" sz="2400" dirty="0" smtClean="0"/>
              <a:t>and experienced parents are always willing to show you the ropes.</a:t>
            </a:r>
            <a:endParaRPr lang="en-US" sz="2400" dirty="0"/>
          </a:p>
        </p:txBody>
      </p:sp>
      <p:sp>
        <p:nvSpPr>
          <p:cNvPr id="11" name="TextBox 10"/>
          <p:cNvSpPr txBox="1"/>
          <p:nvPr/>
        </p:nvSpPr>
        <p:spPr>
          <a:xfrm>
            <a:off x="1371600" y="5427583"/>
            <a:ext cx="6400800" cy="1354217"/>
          </a:xfrm>
          <a:prstGeom prst="rect">
            <a:avLst/>
          </a:prstGeom>
          <a:noFill/>
        </p:spPr>
        <p:txBody>
          <a:bodyPr wrap="square" rtlCol="0">
            <a:spAutoFit/>
          </a:bodyPr>
          <a:lstStyle/>
          <a:p>
            <a:pPr algn="ctr"/>
            <a:r>
              <a:rPr lang="en-US" sz="3200" dirty="0" smtClean="0">
                <a:cs typeface="Arial" pitchFamily="34" charset="0"/>
              </a:rPr>
              <a:t>So don’</a:t>
            </a:r>
            <a:r>
              <a:rPr lang="en-US" altLang="ja-JP" sz="3200" dirty="0" smtClean="0">
                <a:cs typeface="Arial" pitchFamily="34" charset="0"/>
              </a:rPr>
              <a:t>t be shy about volunteering for those too! </a:t>
            </a:r>
            <a:endParaRPr lang="en-US" sz="3200" dirty="0" smtClean="0">
              <a:cs typeface="Arial" pitchFamily="34" charset="0"/>
            </a:endParaRPr>
          </a:p>
          <a:p>
            <a:endParaRPr lang="en-US" dirty="0"/>
          </a:p>
        </p:txBody>
      </p:sp>
      <p:pic>
        <p:nvPicPr>
          <p:cNvPr id="2" name="Picture 1" descr="FoodTe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981200"/>
            <a:ext cx="5161817" cy="34328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838200"/>
            <a:ext cx="8229600" cy="762000"/>
          </a:xfrm>
        </p:spPr>
        <p:txBody>
          <a:bodyPr>
            <a:normAutofit fontScale="90000"/>
          </a:bodyPr>
          <a:lstStyle/>
          <a:p>
            <a:r>
              <a:rPr lang="en-US" smtClean="0">
                <a:ea typeface="ＭＳ Ｐゴシック" pitchFamily="34" charset="-128"/>
              </a:rPr>
              <a:t>You might want to consider . . .</a:t>
            </a:r>
          </a:p>
        </p:txBody>
      </p:sp>
      <p:sp>
        <p:nvSpPr>
          <p:cNvPr id="31746" name="Content Placeholder 2"/>
          <p:cNvSpPr>
            <a:spLocks noGrp="1"/>
          </p:cNvSpPr>
          <p:nvPr>
            <p:ph idx="1"/>
          </p:nvPr>
        </p:nvSpPr>
        <p:spPr>
          <a:xfrm>
            <a:off x="457200" y="1828800"/>
            <a:ext cx="8229600" cy="1524000"/>
          </a:xfrm>
        </p:spPr>
        <p:txBody>
          <a:bodyPr>
            <a:normAutofit fontScale="25000" lnSpcReduction="20000"/>
          </a:bodyPr>
          <a:lstStyle/>
          <a:p>
            <a:r>
              <a:rPr lang="en-US" sz="12800" dirty="0" smtClean="0">
                <a:ea typeface="ＭＳ Ｐゴシック" pitchFamily="34" charset="-128"/>
              </a:rPr>
              <a:t>Binoculars</a:t>
            </a:r>
          </a:p>
          <a:p>
            <a:endParaRPr lang="en-US" sz="12800" dirty="0" smtClean="0">
              <a:ea typeface="ＭＳ Ｐゴシック" pitchFamily="34" charset="-128"/>
            </a:endParaRPr>
          </a:p>
          <a:p>
            <a:r>
              <a:rPr lang="en-US" sz="12800" dirty="0" smtClean="0">
                <a:ea typeface="ＭＳ Ｐゴシック" pitchFamily="34" charset="-128"/>
              </a:rPr>
              <a:t>Zoom lenses</a:t>
            </a:r>
          </a:p>
          <a:p>
            <a:endParaRPr lang="en-US" sz="12800" dirty="0" smtClean="0">
              <a:ea typeface="ＭＳ Ｐゴシック" pitchFamily="34" charset="-128"/>
            </a:endParaRPr>
          </a:p>
          <a:p>
            <a:r>
              <a:rPr lang="en-US" sz="12800" dirty="0" smtClean="0">
                <a:ea typeface="ＭＳ Ｐゴシック" pitchFamily="34" charset="-128"/>
              </a:rPr>
              <a:t>Hiking Boots depending on the venue</a:t>
            </a:r>
          </a:p>
          <a:p>
            <a:endParaRPr lang="en-US" sz="12800" dirty="0" smtClean="0">
              <a:ea typeface="ＭＳ Ｐゴシック" pitchFamily="34" charset="-128"/>
            </a:endParaRPr>
          </a:p>
          <a:p>
            <a:r>
              <a:rPr lang="en-US" sz="12800" dirty="0" smtClean="0">
                <a:ea typeface="ＭＳ Ｐゴシック" pitchFamily="34" charset="-128"/>
              </a:rPr>
              <a:t>Chairs</a:t>
            </a:r>
          </a:p>
          <a:p>
            <a:endParaRPr lang="en-US" sz="12800" dirty="0" smtClean="0">
              <a:ea typeface="ＭＳ Ｐゴシック" pitchFamily="34" charset="-128"/>
            </a:endParaRPr>
          </a:p>
          <a:p>
            <a:r>
              <a:rPr lang="en-US" sz="12800" dirty="0" smtClean="0">
                <a:ea typeface="ＭＳ Ｐゴシック" pitchFamily="34" charset="-128"/>
              </a:rPr>
              <a:t>Food?</a:t>
            </a:r>
          </a:p>
          <a:p>
            <a:endParaRPr lang="en-US" sz="12800" dirty="0" smtClean="0">
              <a:ea typeface="ＭＳ Ｐゴシック" pitchFamily="34" charset="-128"/>
            </a:endParaRPr>
          </a:p>
          <a:p>
            <a:pPr>
              <a:buFont typeface="Wingdings 2" pitchFamily="18" charset="2"/>
              <a:buNone/>
            </a:pPr>
            <a:endParaRPr lang="en-US" sz="12800" dirty="0" smtClean="0">
              <a:ea typeface="ＭＳ Ｐゴシック" pitchFamily="34" charset="-128"/>
            </a:endParaRPr>
          </a:p>
          <a:p>
            <a:endParaRPr lang="en-US" dirty="0" smtClean="0">
              <a:ea typeface="ＭＳ Ｐゴシック" pitchFamily="34" charset="-128"/>
            </a:endParaRPr>
          </a:p>
        </p:txBody>
      </p:sp>
      <p:pic>
        <p:nvPicPr>
          <p:cNvPr id="31747" name="Picture 2"/>
          <p:cNvPicPr>
            <a:picLocks noChangeAspect="1" noChangeArrowheads="1"/>
          </p:cNvPicPr>
          <p:nvPr/>
        </p:nvPicPr>
        <p:blipFill>
          <a:blip r:embed="rId3" cstate="print"/>
          <a:srcRect/>
          <a:stretch>
            <a:fillRect/>
          </a:stretch>
        </p:blipFill>
        <p:spPr bwMode="auto">
          <a:xfrm>
            <a:off x="4572000" y="1595438"/>
            <a:ext cx="2466975" cy="1847850"/>
          </a:xfrm>
          <a:prstGeom prst="rect">
            <a:avLst/>
          </a:prstGeom>
          <a:noFill/>
          <a:ln w="9525">
            <a:noFill/>
            <a:miter lim="800000"/>
            <a:headEnd/>
            <a:tailEnd/>
          </a:ln>
        </p:spPr>
      </p:pic>
      <p:pic>
        <p:nvPicPr>
          <p:cNvPr id="31748" name="Picture 3"/>
          <p:cNvPicPr>
            <a:picLocks noChangeAspect="1" noChangeArrowheads="1"/>
          </p:cNvPicPr>
          <p:nvPr/>
        </p:nvPicPr>
        <p:blipFill>
          <a:blip r:embed="rId4" cstate="print"/>
          <a:srcRect/>
          <a:stretch>
            <a:fillRect/>
          </a:stretch>
        </p:blipFill>
        <p:spPr bwMode="auto">
          <a:xfrm>
            <a:off x="5181600" y="4800600"/>
            <a:ext cx="2857500" cy="1600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838200"/>
            <a:ext cx="8229600" cy="762000"/>
          </a:xfrm>
        </p:spPr>
        <p:txBody>
          <a:bodyPr/>
          <a:lstStyle/>
          <a:p>
            <a:r>
              <a:rPr lang="en-US" smtClean="0">
                <a:ea typeface="ＭＳ Ｐゴシック" pitchFamily="34" charset="-128"/>
              </a:rPr>
              <a:t>On the Potomac</a:t>
            </a:r>
          </a:p>
        </p:txBody>
      </p:sp>
      <p:sp>
        <p:nvSpPr>
          <p:cNvPr id="33794" name="Content Placeholder 2"/>
          <p:cNvSpPr>
            <a:spLocks noGrp="1"/>
          </p:cNvSpPr>
          <p:nvPr>
            <p:ph idx="1"/>
          </p:nvPr>
        </p:nvSpPr>
        <p:spPr>
          <a:xfrm>
            <a:off x="457200" y="1828800"/>
            <a:ext cx="8229600" cy="1524000"/>
          </a:xfrm>
        </p:spPr>
        <p:txBody>
          <a:bodyPr>
            <a:normAutofit fontScale="62500" lnSpcReduction="20000"/>
          </a:bodyPr>
          <a:lstStyle/>
          <a:p>
            <a:r>
              <a:rPr lang="en-US" sz="2800" dirty="0" smtClean="0">
                <a:ea typeface="ＭＳ Ｐゴシック" pitchFamily="34" charset="-128"/>
              </a:rPr>
              <a:t>TBC Tussle, Charlie Butt Regatta</a:t>
            </a:r>
          </a:p>
          <a:p>
            <a:endParaRPr lang="en-US" dirty="0" smtClean="0">
              <a:ea typeface="ＭＳ Ｐゴシック" pitchFamily="34" charset="-128"/>
            </a:endParaRPr>
          </a:p>
          <a:p>
            <a:r>
              <a:rPr lang="en-US" dirty="0" smtClean="0">
                <a:ea typeface="ＭＳ Ｐゴシック" pitchFamily="34" charset="-128"/>
              </a:rPr>
              <a:t>Easy access, easy parking, tents along the Potomac, lots of great viewing points</a:t>
            </a:r>
          </a:p>
          <a:p>
            <a:r>
              <a:rPr lang="en-US" sz="3200" dirty="0" smtClean="0"/>
              <a:t>Great for the grandparents who want to see a regatta</a:t>
            </a:r>
            <a:endParaRPr lang="en-US" dirty="0" smtClean="0">
              <a:ea typeface="ＭＳ Ｐゴシック" pitchFamily="34" charset="-128"/>
            </a:endParaRPr>
          </a:p>
          <a:p>
            <a:pPr>
              <a:buFont typeface="Wingdings 2" pitchFamily="18" charset="2"/>
              <a:buNone/>
            </a:pPr>
            <a:endParaRPr lang="en-US" dirty="0" smtClean="0">
              <a:ea typeface="ＭＳ Ｐゴシック" pitchFamily="34" charset="-128"/>
            </a:endParaRPr>
          </a:p>
          <a:p>
            <a:endParaRPr lang="en-US" dirty="0" smtClean="0">
              <a:ea typeface="ＭＳ Ｐゴシック" pitchFamily="34" charset="-128"/>
            </a:endParaRPr>
          </a:p>
        </p:txBody>
      </p:sp>
      <p:pic>
        <p:nvPicPr>
          <p:cNvPr id="33798" name="Picture 6" descr="W 1-8 CHARLIE BUTT 2013 (29).JPG"/>
          <p:cNvPicPr>
            <a:picLocks noChangeAspect="1" noChangeArrowheads="1"/>
          </p:cNvPicPr>
          <p:nvPr/>
        </p:nvPicPr>
        <p:blipFill>
          <a:blip r:embed="rId3" cstate="print"/>
          <a:srcRect/>
          <a:stretch>
            <a:fillRect/>
          </a:stretch>
        </p:blipFill>
        <p:spPr bwMode="auto">
          <a:xfrm>
            <a:off x="2667000" y="3599686"/>
            <a:ext cx="3657600" cy="272491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685800"/>
            <a:ext cx="3276600" cy="762000"/>
          </a:xfrm>
        </p:spPr>
        <p:txBody>
          <a:bodyPr>
            <a:normAutofit fontScale="90000"/>
          </a:bodyPr>
          <a:lstStyle/>
          <a:p>
            <a:r>
              <a:rPr lang="en-US" dirty="0" smtClean="0">
                <a:ea typeface="ＭＳ Ｐゴシック" pitchFamily="34" charset="-128"/>
              </a:rPr>
              <a:t>Occoquan</a:t>
            </a:r>
          </a:p>
        </p:txBody>
      </p:sp>
      <p:sp>
        <p:nvSpPr>
          <p:cNvPr id="35842" name="Content Placeholder 2"/>
          <p:cNvSpPr>
            <a:spLocks noGrp="1"/>
          </p:cNvSpPr>
          <p:nvPr>
            <p:ph idx="1"/>
          </p:nvPr>
        </p:nvSpPr>
        <p:spPr>
          <a:xfrm>
            <a:off x="457200" y="1600200"/>
            <a:ext cx="3124200" cy="1371600"/>
          </a:xfrm>
        </p:spPr>
        <p:txBody>
          <a:bodyPr>
            <a:normAutofit fontScale="85000" lnSpcReduction="20000"/>
          </a:bodyPr>
          <a:lstStyle/>
          <a:p>
            <a:pPr marL="0" indent="0">
              <a:buFont typeface="Wingdings 2" pitchFamily="18" charset="2"/>
              <a:buNone/>
            </a:pPr>
            <a:r>
              <a:rPr lang="en-US" smtClean="0">
                <a:ea typeface="ＭＳ Ｐゴシック" pitchFamily="34" charset="-128"/>
              </a:rPr>
              <a:t>Bring your sturdy shoes, GPS, and emergency rations… </a:t>
            </a:r>
          </a:p>
          <a:p>
            <a:pPr marL="0" indent="0">
              <a:buFont typeface="Wingdings 2" pitchFamily="18" charset="2"/>
              <a:buNone/>
            </a:pPr>
            <a:endParaRPr lang="en-US" smtClean="0">
              <a:ea typeface="ＭＳ Ｐゴシック" pitchFamily="34" charset="-128"/>
            </a:endParaRPr>
          </a:p>
        </p:txBody>
      </p:sp>
      <p:pic>
        <p:nvPicPr>
          <p:cNvPr id="35843" name="Picture 2" descr="http://upload.wikimedia.org/wikipedia/commons/thumb/6/61/I-95.svg/600px-I-95.svg.png"/>
          <p:cNvPicPr>
            <a:picLocks noChangeAspect="1" noChangeArrowheads="1"/>
          </p:cNvPicPr>
          <p:nvPr/>
        </p:nvPicPr>
        <p:blipFill>
          <a:blip r:embed="rId3" cstate="print"/>
          <a:srcRect/>
          <a:stretch>
            <a:fillRect/>
          </a:stretch>
        </p:blipFill>
        <p:spPr bwMode="auto">
          <a:xfrm>
            <a:off x="4114800" y="228600"/>
            <a:ext cx="1600200" cy="1600200"/>
          </a:xfrm>
          <a:prstGeom prst="rect">
            <a:avLst/>
          </a:prstGeom>
          <a:noFill/>
          <a:ln w="9525">
            <a:noFill/>
            <a:miter lim="800000"/>
            <a:headEnd/>
            <a:tailEnd/>
          </a:ln>
        </p:spPr>
      </p:pic>
      <p:sp>
        <p:nvSpPr>
          <p:cNvPr id="35844" name="Content Placeholder 2"/>
          <p:cNvSpPr txBox="1">
            <a:spLocks/>
          </p:cNvSpPr>
          <p:nvPr/>
        </p:nvSpPr>
        <p:spPr bwMode="auto">
          <a:xfrm>
            <a:off x="4648200" y="1905000"/>
            <a:ext cx="3733800" cy="1828800"/>
          </a:xfrm>
          <a:prstGeom prst="rect">
            <a:avLst/>
          </a:prstGeom>
          <a:noFill/>
          <a:ln w="9525">
            <a:noFill/>
            <a:miter lim="800000"/>
            <a:headEnd/>
            <a:tailEnd/>
          </a:ln>
        </p:spPr>
        <p:txBody>
          <a:bodyPr/>
          <a:lstStyle/>
          <a:p>
            <a:pPr marL="273050" eaLnBrk="0" hangingPunct="0">
              <a:spcBef>
                <a:spcPct val="20000"/>
              </a:spcBef>
              <a:buClr>
                <a:srgbClr val="0BD0D9"/>
              </a:buClr>
              <a:buSzPct val="95000"/>
            </a:pPr>
            <a:r>
              <a:rPr lang="en-US" sz="2600">
                <a:latin typeface="Constantia" pitchFamily="18" charset="0"/>
              </a:rPr>
              <a:t>No… </a:t>
            </a:r>
            <a:r>
              <a:rPr lang="en-US" sz="2600" u="sng">
                <a:latin typeface="Constantia" pitchFamily="18" charset="0"/>
              </a:rPr>
              <a:t>not</a:t>
            </a:r>
            <a:r>
              <a:rPr lang="en-US" sz="2600">
                <a:latin typeface="Constantia" pitchFamily="18" charset="0"/>
              </a:rPr>
              <a:t> for the trip down I-95… for the hike from the parking lot to the grandstands!</a:t>
            </a:r>
          </a:p>
        </p:txBody>
      </p:sp>
      <p:pic>
        <p:nvPicPr>
          <p:cNvPr id="35845" name="Picture 4" descr="http://christinekane.com/wp-content/uploads/2010/07/gps3.jpg"/>
          <p:cNvPicPr>
            <a:picLocks noChangeAspect="1" noChangeArrowheads="1"/>
          </p:cNvPicPr>
          <p:nvPr/>
        </p:nvPicPr>
        <p:blipFill>
          <a:blip r:embed="rId4" cstate="print"/>
          <a:srcRect/>
          <a:stretch>
            <a:fillRect/>
          </a:stretch>
        </p:blipFill>
        <p:spPr bwMode="auto">
          <a:xfrm rot="19904593">
            <a:off x="7123162" y="722362"/>
            <a:ext cx="1066800" cy="1066800"/>
          </a:xfrm>
          <a:prstGeom prst="rect">
            <a:avLst/>
          </a:prstGeom>
          <a:noFill/>
          <a:ln w="9525">
            <a:noFill/>
            <a:miter lim="800000"/>
            <a:headEnd/>
            <a:tailEnd/>
          </a:ln>
        </p:spPr>
      </p:pic>
      <p:pic>
        <p:nvPicPr>
          <p:cNvPr id="35849" name="Picture 9" descr="Darrell Winslow 2013 (54).JPG"/>
          <p:cNvPicPr>
            <a:picLocks noChangeAspect="1" noChangeArrowheads="1"/>
          </p:cNvPicPr>
          <p:nvPr/>
        </p:nvPicPr>
        <p:blipFill>
          <a:blip r:embed="rId5" cstate="print"/>
          <a:srcRect/>
          <a:stretch>
            <a:fillRect/>
          </a:stretch>
        </p:blipFill>
        <p:spPr bwMode="auto">
          <a:xfrm>
            <a:off x="4800600" y="3733800"/>
            <a:ext cx="3348709" cy="2494790"/>
          </a:xfrm>
          <a:prstGeom prst="rect">
            <a:avLst/>
          </a:prstGeom>
          <a:noFill/>
        </p:spPr>
      </p:pic>
      <p:pic>
        <p:nvPicPr>
          <p:cNvPr id="35851" name="Picture 11" descr="W Lt4 DW (17).JPG"/>
          <p:cNvPicPr>
            <a:picLocks noChangeAspect="1" noChangeArrowheads="1"/>
          </p:cNvPicPr>
          <p:nvPr/>
        </p:nvPicPr>
        <p:blipFill>
          <a:blip r:embed="rId6" cstate="print"/>
          <a:srcRect/>
          <a:stretch>
            <a:fillRect/>
          </a:stretch>
        </p:blipFill>
        <p:spPr bwMode="auto">
          <a:xfrm>
            <a:off x="609600" y="3048000"/>
            <a:ext cx="2971800" cy="221399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52400" y="609600"/>
            <a:ext cx="8229600" cy="1143000"/>
          </a:xfrm>
        </p:spPr>
        <p:txBody>
          <a:bodyPr/>
          <a:lstStyle/>
          <a:p>
            <a:r>
              <a:rPr lang="en-US" dirty="0" err="1" smtClean="0">
                <a:ea typeface="ＭＳ Ｐゴシック" pitchFamily="34" charset="-128"/>
              </a:rPr>
              <a:t>Stotesbury</a:t>
            </a:r>
            <a:endParaRPr lang="en-US" dirty="0" smtClean="0">
              <a:ea typeface="ＭＳ Ｐゴシック" pitchFamily="34" charset="-128"/>
            </a:endParaRPr>
          </a:p>
        </p:txBody>
      </p:sp>
      <p:sp>
        <p:nvSpPr>
          <p:cNvPr id="37890" name="Content Placeholder 2"/>
          <p:cNvSpPr>
            <a:spLocks noGrp="1"/>
          </p:cNvSpPr>
          <p:nvPr>
            <p:ph idx="1"/>
          </p:nvPr>
        </p:nvSpPr>
        <p:spPr>
          <a:xfrm>
            <a:off x="457200" y="2057400"/>
            <a:ext cx="4495800" cy="1341438"/>
          </a:xfrm>
        </p:spPr>
        <p:txBody>
          <a:bodyPr>
            <a:normAutofit fontScale="70000" lnSpcReduction="20000"/>
          </a:bodyPr>
          <a:lstStyle/>
          <a:p>
            <a:r>
              <a:rPr lang="en-US" dirty="0" smtClean="0">
                <a:ea typeface="ＭＳ Ｐゴシック" pitchFamily="34" charset="-128"/>
              </a:rPr>
              <a:t>Most fun you can have in Philadelphia!</a:t>
            </a:r>
          </a:p>
          <a:p>
            <a:r>
              <a:rPr lang="en-US" dirty="0" smtClean="0">
                <a:ea typeface="ＭＳ Ｐゴシック" pitchFamily="34" charset="-128"/>
              </a:rPr>
              <a:t>5,600 rowers: 15,000 fans</a:t>
            </a:r>
          </a:p>
          <a:p>
            <a:r>
              <a:rPr lang="en-US" dirty="0" smtClean="0">
                <a:ea typeface="ＭＳ Ｐゴシック" pitchFamily="34" charset="-128"/>
              </a:rPr>
              <a:t>A two-day festival of rowing!</a:t>
            </a:r>
          </a:p>
          <a:p>
            <a:pPr>
              <a:buFont typeface="Wingdings 2" pitchFamily="18" charset="2"/>
              <a:buNone/>
            </a:pPr>
            <a:endParaRPr lang="en-US" dirty="0" smtClean="0">
              <a:ea typeface="ＭＳ Ｐゴシック" pitchFamily="34" charset="-128"/>
            </a:endParaRPr>
          </a:p>
        </p:txBody>
      </p:sp>
      <p:pic>
        <p:nvPicPr>
          <p:cNvPr id="37891" name="Picture 2" descr="http://www.boathouserow.org/pix/stotesbury.gif"/>
          <p:cNvPicPr>
            <a:picLocks noChangeAspect="1" noChangeArrowheads="1"/>
          </p:cNvPicPr>
          <p:nvPr/>
        </p:nvPicPr>
        <p:blipFill>
          <a:blip r:embed="rId3" cstate="print"/>
          <a:srcRect/>
          <a:stretch>
            <a:fillRect/>
          </a:stretch>
        </p:blipFill>
        <p:spPr bwMode="auto">
          <a:xfrm>
            <a:off x="3581400" y="533400"/>
            <a:ext cx="1536700" cy="1481138"/>
          </a:xfrm>
          <a:prstGeom prst="rect">
            <a:avLst/>
          </a:prstGeom>
          <a:noFill/>
          <a:ln w="9525">
            <a:noFill/>
            <a:miter lim="800000"/>
            <a:headEnd/>
            <a:tailEnd/>
          </a:ln>
        </p:spPr>
      </p:pic>
      <p:pic>
        <p:nvPicPr>
          <p:cNvPr id="37896" name="Picture 8" descr="P5179990.JPG"/>
          <p:cNvPicPr>
            <a:picLocks noChangeAspect="1" noChangeArrowheads="1"/>
          </p:cNvPicPr>
          <p:nvPr/>
        </p:nvPicPr>
        <p:blipFill>
          <a:blip r:embed="rId4" cstate="print"/>
          <a:srcRect/>
          <a:stretch>
            <a:fillRect/>
          </a:stretch>
        </p:blipFill>
        <p:spPr bwMode="auto">
          <a:xfrm>
            <a:off x="1066800" y="3810000"/>
            <a:ext cx="2743200" cy="2043686"/>
          </a:xfrm>
          <a:prstGeom prst="rect">
            <a:avLst/>
          </a:prstGeom>
          <a:noFill/>
        </p:spPr>
      </p:pic>
      <p:pic>
        <p:nvPicPr>
          <p:cNvPr id="37898" name="Picture 10" descr="M 1-8 Stotes 2013 (171).JPG"/>
          <p:cNvPicPr>
            <a:picLocks noChangeAspect="1" noChangeArrowheads="1"/>
          </p:cNvPicPr>
          <p:nvPr/>
        </p:nvPicPr>
        <p:blipFill>
          <a:blip r:embed="rId5" cstate="print"/>
          <a:srcRect/>
          <a:stretch>
            <a:fillRect/>
          </a:stretch>
        </p:blipFill>
        <p:spPr bwMode="auto">
          <a:xfrm>
            <a:off x="5410200" y="3810000"/>
            <a:ext cx="2743200" cy="2043686"/>
          </a:xfrm>
          <a:prstGeom prst="rect">
            <a:avLst/>
          </a:prstGeom>
          <a:noFill/>
        </p:spPr>
      </p:pic>
      <p:pic>
        <p:nvPicPr>
          <p:cNvPr id="37900" name="Picture 12" descr="P5197475.JPG"/>
          <p:cNvPicPr>
            <a:picLocks noChangeAspect="1" noChangeArrowheads="1"/>
          </p:cNvPicPr>
          <p:nvPr/>
        </p:nvPicPr>
        <p:blipFill>
          <a:blip r:embed="rId6" cstate="print"/>
          <a:srcRect/>
          <a:stretch>
            <a:fillRect/>
          </a:stretch>
        </p:blipFill>
        <p:spPr bwMode="auto">
          <a:xfrm>
            <a:off x="5410200" y="1061083"/>
            <a:ext cx="2667000" cy="198691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1219200"/>
            <a:ext cx="8153400" cy="1143000"/>
          </a:xfrm>
        </p:spPr>
        <p:txBody>
          <a:bodyPr>
            <a:normAutofit fontScale="90000"/>
          </a:bodyPr>
          <a:lstStyle/>
          <a:p>
            <a:pPr eaLnBrk="1" hangingPunct="1"/>
            <a:r>
              <a:rPr lang="en-US" sz="4500" smtClean="0">
                <a:ea typeface="ＭＳ Ｐゴシック" pitchFamily="34" charset="-128"/>
              </a:rPr>
              <a:t>The most important thing to know…</a:t>
            </a:r>
          </a:p>
        </p:txBody>
      </p:sp>
      <p:sp>
        <p:nvSpPr>
          <p:cNvPr id="40962" name="Content Placeholder 2"/>
          <p:cNvSpPr>
            <a:spLocks noGrp="1"/>
          </p:cNvSpPr>
          <p:nvPr>
            <p:ph idx="1"/>
          </p:nvPr>
        </p:nvSpPr>
        <p:spPr/>
        <p:txBody>
          <a:bodyPr/>
          <a:lstStyle/>
          <a:p>
            <a:pPr eaLnBrk="1" hangingPunct="1">
              <a:buFont typeface="Wingdings 2" pitchFamily="18" charset="2"/>
              <a:buNone/>
            </a:pPr>
            <a:endParaRPr lang="en-US" sz="3600" dirty="0" smtClean="0">
              <a:ea typeface="ＭＳ Ｐゴシック" pitchFamily="34" charset="-128"/>
            </a:endParaRPr>
          </a:p>
          <a:p>
            <a:pPr algn="ctr" eaLnBrk="1" hangingPunct="1">
              <a:buFont typeface="Wingdings 2" pitchFamily="18" charset="2"/>
              <a:buNone/>
            </a:pPr>
            <a:r>
              <a:rPr lang="en-US" sz="4800" dirty="0" smtClean="0">
                <a:ea typeface="ＭＳ Ｐゴシック" pitchFamily="34" charset="-128"/>
              </a:rPr>
              <a:t>www.mcleancrew.org</a:t>
            </a:r>
          </a:p>
          <a:p>
            <a:pPr algn="ctr" eaLnBrk="1" hangingPunct="1">
              <a:buFont typeface="Wingdings 2" pitchFamily="18" charset="2"/>
              <a:buNone/>
            </a:pPr>
            <a:endParaRPr lang="en-US" sz="3600" dirty="0" smtClean="0">
              <a:ea typeface="ＭＳ Ｐゴシック" pitchFamily="34" charset="-128"/>
            </a:endParaRPr>
          </a:p>
        </p:txBody>
      </p:sp>
      <p:pic>
        <p:nvPicPr>
          <p:cNvPr id="40964" name="Picture 4"/>
          <p:cNvPicPr>
            <a:picLocks noChangeAspect="1" noChangeArrowheads="1"/>
          </p:cNvPicPr>
          <p:nvPr/>
        </p:nvPicPr>
        <p:blipFill>
          <a:blip r:embed="rId3" cstate="print"/>
          <a:srcRect/>
          <a:stretch>
            <a:fillRect/>
          </a:stretch>
        </p:blipFill>
        <p:spPr bwMode="auto">
          <a:xfrm>
            <a:off x="2133600" y="3505200"/>
            <a:ext cx="5395914" cy="3033713"/>
          </a:xfrm>
          <a:prstGeom prst="rect">
            <a:avLst/>
          </a:prstGeom>
          <a:noFill/>
          <a:ln w="9525">
            <a:noFill/>
            <a:miter lim="800000"/>
            <a:headEnd/>
            <a:tailEnd/>
          </a:ln>
        </p:spPr>
      </p:pic>
      <p:sp>
        <p:nvSpPr>
          <p:cNvPr id="6" name="TextBox 5"/>
          <p:cNvSpPr txBox="1"/>
          <p:nvPr/>
        </p:nvSpPr>
        <p:spPr>
          <a:xfrm>
            <a:off x="2286000" y="3505200"/>
            <a:ext cx="4495800" cy="1077218"/>
          </a:xfrm>
          <a:prstGeom prst="rect">
            <a:avLst/>
          </a:prstGeom>
          <a:noFill/>
        </p:spPr>
        <p:txBody>
          <a:bodyPr wrap="square" rtlCol="0">
            <a:spAutoFit/>
          </a:bodyPr>
          <a:lstStyle/>
          <a:p>
            <a:r>
              <a:rPr lang="en-US" sz="3200" dirty="0"/>
              <a:t> </a:t>
            </a:r>
            <a:r>
              <a:rPr lang="en-US" sz="3200" dirty="0" smtClean="0"/>
              <a:t>    McLean High School Crew Club</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704850"/>
            <a:ext cx="8229600" cy="971550"/>
          </a:xfrm>
        </p:spPr>
        <p:txBody>
          <a:bodyPr/>
          <a:lstStyle/>
          <a:p>
            <a:r>
              <a:rPr lang="en-US" smtClean="0">
                <a:ea typeface="ＭＳ Ｐゴシック" pitchFamily="34" charset="-128"/>
              </a:rPr>
              <a:t>The essentials . . .</a:t>
            </a:r>
          </a:p>
        </p:txBody>
      </p:sp>
      <p:sp>
        <p:nvSpPr>
          <p:cNvPr id="3" name="Content Placeholder 2"/>
          <p:cNvSpPr>
            <a:spLocks noGrp="1"/>
          </p:cNvSpPr>
          <p:nvPr>
            <p:ph idx="1"/>
          </p:nvPr>
        </p:nvSpPr>
        <p:spPr>
          <a:xfrm>
            <a:off x="381000" y="1676400"/>
            <a:ext cx="8534400" cy="4953000"/>
          </a:xfrm>
        </p:spPr>
        <p:txBody>
          <a:bodyPr>
            <a:normAutofit/>
          </a:bodyPr>
          <a:lstStyle/>
          <a:p>
            <a:pPr>
              <a:defRPr/>
            </a:pPr>
            <a:r>
              <a:rPr lang="en-US" sz="2300" dirty="0" smtClean="0">
                <a:ea typeface="+mn-ea"/>
              </a:rPr>
              <a:t>Your child will learn to manage their time    </a:t>
            </a:r>
          </a:p>
          <a:p>
            <a:pPr>
              <a:buNone/>
              <a:defRPr/>
            </a:pPr>
            <a:r>
              <a:rPr lang="en-US" sz="2300" dirty="0" smtClean="0">
                <a:ea typeface="+mn-ea"/>
              </a:rPr>
              <a:t>  - During the winter conditioning season practices will be 2 hours a day during the week and roughly </a:t>
            </a:r>
            <a:r>
              <a:rPr lang="en-US" sz="2300" dirty="0" smtClean="0"/>
              <a:t>1 hour every Saturday morning. Specific times vary season to season. </a:t>
            </a:r>
          </a:p>
          <a:p>
            <a:pPr>
              <a:buNone/>
              <a:defRPr/>
            </a:pPr>
            <a:r>
              <a:rPr lang="en-US" sz="2300" dirty="0" smtClean="0"/>
              <a:t> </a:t>
            </a:r>
            <a:r>
              <a:rPr lang="en-US" sz="2300" dirty="0" smtClean="0">
                <a:ea typeface="+mn-ea"/>
              </a:rPr>
              <a:t> </a:t>
            </a:r>
          </a:p>
          <a:p>
            <a:pPr>
              <a:buNone/>
              <a:defRPr/>
            </a:pPr>
            <a:r>
              <a:rPr lang="en-US" sz="2300" dirty="0" smtClean="0">
                <a:ea typeface="+mn-ea"/>
              </a:rPr>
              <a:t>  - During the spring season, rowers board buses headed for Thompson Boat House (TBC) on the Georgetown waterfront to begin practice at 3:00.  Rowers are usually back at the school between 6:30 </a:t>
            </a:r>
            <a:r>
              <a:rPr lang="en-US" sz="2300" dirty="0" smtClean="0"/>
              <a:t>- </a:t>
            </a:r>
            <a:r>
              <a:rPr lang="en-US" sz="2300" dirty="0" smtClean="0">
                <a:ea typeface="+mn-ea"/>
              </a:rPr>
              <a:t>7</a:t>
            </a:r>
            <a:r>
              <a:rPr lang="en-US" sz="2300" dirty="0" smtClean="0">
                <a:ea typeface="+mn-ea"/>
              </a:rPr>
              <a:t>:</a:t>
            </a:r>
            <a:r>
              <a:rPr lang="en-US" sz="2300" dirty="0" smtClean="0">
                <a:ea typeface="+mn-ea"/>
              </a:rPr>
              <a:t>00 PM.</a:t>
            </a:r>
            <a:endParaRPr lang="en-US" sz="2300" dirty="0" smtClean="0">
              <a:ea typeface="+mn-ea"/>
            </a:endParaRPr>
          </a:p>
          <a:p>
            <a:pPr>
              <a:buNone/>
              <a:defRPr/>
            </a:pPr>
            <a:endParaRPr lang="en-US" dirty="0" smtClean="0">
              <a:ea typeface="+mn-ea"/>
            </a:endParaRPr>
          </a:p>
          <a:p>
            <a:pPr>
              <a:defRPr/>
            </a:pPr>
            <a:r>
              <a:rPr lang="en-US" sz="2300" dirty="0" smtClean="0">
                <a:ea typeface="+mn-ea"/>
              </a:rPr>
              <a:t>Your grocery bill is about to </a:t>
            </a:r>
          </a:p>
          <a:p>
            <a:pPr marL="0" indent="0">
              <a:buFont typeface="Wingdings 2" pitchFamily="18" charset="2"/>
              <a:buNone/>
              <a:defRPr/>
            </a:pPr>
            <a:r>
              <a:rPr lang="en-US" sz="2300" dirty="0" smtClean="0">
                <a:ea typeface="+mn-ea"/>
              </a:rPr>
              <a:t>      increase even more.</a:t>
            </a:r>
            <a:endParaRPr lang="en-US" sz="2300" dirty="0">
              <a:ea typeface="+mn-ea"/>
            </a:endParaRPr>
          </a:p>
        </p:txBody>
      </p:sp>
      <p:pic>
        <p:nvPicPr>
          <p:cNvPr id="16387" name="Picture 2"/>
          <p:cNvPicPr>
            <a:picLocks noChangeAspect="1" noChangeArrowheads="1"/>
          </p:cNvPicPr>
          <p:nvPr/>
        </p:nvPicPr>
        <p:blipFill>
          <a:blip r:embed="rId3" cstate="print"/>
          <a:srcRect/>
          <a:stretch>
            <a:fillRect/>
          </a:stretch>
        </p:blipFill>
        <p:spPr bwMode="auto">
          <a:xfrm>
            <a:off x="6172200" y="304800"/>
            <a:ext cx="2141537" cy="1295400"/>
          </a:xfrm>
          <a:prstGeom prst="rect">
            <a:avLst/>
          </a:prstGeom>
          <a:noFill/>
          <a:ln w="9525">
            <a:noFill/>
            <a:miter lim="800000"/>
            <a:headEnd/>
            <a:tailEnd/>
          </a:ln>
        </p:spPr>
      </p:pic>
      <p:pic>
        <p:nvPicPr>
          <p:cNvPr id="16388" name="Picture 3"/>
          <p:cNvPicPr>
            <a:picLocks noChangeAspect="1" noChangeArrowheads="1"/>
          </p:cNvPicPr>
          <p:nvPr/>
        </p:nvPicPr>
        <p:blipFill>
          <a:blip r:embed="rId4" cstate="print"/>
          <a:srcRect/>
          <a:stretch>
            <a:fillRect/>
          </a:stretch>
        </p:blipFill>
        <p:spPr bwMode="auto">
          <a:xfrm>
            <a:off x="5562600" y="5153655"/>
            <a:ext cx="2362200" cy="155194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4" descr="http://img2.timeinc.net/instyle/images/2007/galleries/110207_lutz_a.jpg"/>
          <p:cNvPicPr>
            <a:picLocks noChangeAspect="1" noChangeArrowheads="1"/>
          </p:cNvPicPr>
          <p:nvPr/>
        </p:nvPicPr>
        <p:blipFill>
          <a:blip r:embed="rId3" cstate="print"/>
          <a:srcRect/>
          <a:stretch>
            <a:fillRect/>
          </a:stretch>
        </p:blipFill>
        <p:spPr bwMode="auto">
          <a:xfrm rot="20515443">
            <a:off x="1027082" y="1865282"/>
            <a:ext cx="1447800" cy="1447800"/>
          </a:xfrm>
          <a:prstGeom prst="rect">
            <a:avLst/>
          </a:prstGeom>
          <a:noFill/>
          <a:ln w="9525">
            <a:noFill/>
            <a:miter lim="800000"/>
            <a:headEnd/>
            <a:tailEnd/>
          </a:ln>
        </p:spPr>
      </p:pic>
      <p:pic>
        <p:nvPicPr>
          <p:cNvPr id="17412" name="Picture 6" descr="http://www.qoolapparel.com/wp-content/uploads/2010/02/Under-Armour-ColdGear-Mock-Turtleneck.jpg"/>
          <p:cNvPicPr>
            <a:picLocks noChangeAspect="1" noChangeArrowheads="1"/>
          </p:cNvPicPr>
          <p:nvPr/>
        </p:nvPicPr>
        <p:blipFill>
          <a:blip r:embed="rId4" cstate="print"/>
          <a:srcRect/>
          <a:stretch>
            <a:fillRect/>
          </a:stretch>
        </p:blipFill>
        <p:spPr bwMode="auto">
          <a:xfrm rot="1141217">
            <a:off x="6578545" y="4292546"/>
            <a:ext cx="2259013" cy="2259012"/>
          </a:xfrm>
          <a:prstGeom prst="rect">
            <a:avLst/>
          </a:prstGeom>
          <a:noFill/>
          <a:ln w="9525">
            <a:noFill/>
            <a:miter lim="800000"/>
            <a:headEnd/>
            <a:tailEnd/>
          </a:ln>
        </p:spPr>
      </p:pic>
      <p:pic>
        <p:nvPicPr>
          <p:cNvPr id="17413" name="Picture 10" descr="ImageShack, share photos, pictures, free image hosting, free video hosting, image hosting, video hosting, photo image hosting site, video hosting site"/>
          <p:cNvPicPr>
            <a:picLocks noChangeAspect="1" noChangeArrowheads="1"/>
          </p:cNvPicPr>
          <p:nvPr/>
        </p:nvPicPr>
        <p:blipFill>
          <a:blip r:embed="rId5" cstate="print"/>
          <a:srcRect/>
          <a:stretch>
            <a:fillRect/>
          </a:stretch>
        </p:blipFill>
        <p:spPr bwMode="auto">
          <a:xfrm rot="20460180">
            <a:off x="461568" y="4047385"/>
            <a:ext cx="1265237" cy="1643063"/>
          </a:xfrm>
          <a:prstGeom prst="rect">
            <a:avLst/>
          </a:prstGeom>
          <a:noFill/>
          <a:ln w="9525">
            <a:noFill/>
            <a:miter lim="800000"/>
            <a:headEnd/>
            <a:tailEnd/>
          </a:ln>
        </p:spPr>
      </p:pic>
      <p:pic>
        <p:nvPicPr>
          <p:cNvPr id="17414" name="Picture 10" descr="http://www.ingolfwetrust.com/golf-central/content/binary/rain-jacket.gif"/>
          <p:cNvPicPr>
            <a:picLocks noChangeAspect="1" noChangeArrowheads="1"/>
          </p:cNvPicPr>
          <p:nvPr/>
        </p:nvPicPr>
        <p:blipFill>
          <a:blip r:embed="rId6" cstate="print"/>
          <a:srcRect/>
          <a:stretch>
            <a:fillRect/>
          </a:stretch>
        </p:blipFill>
        <p:spPr bwMode="auto">
          <a:xfrm rot="1184262">
            <a:off x="5788009" y="1656801"/>
            <a:ext cx="1981200" cy="1679575"/>
          </a:xfrm>
          <a:prstGeom prst="rect">
            <a:avLst/>
          </a:prstGeom>
          <a:noFill/>
          <a:ln w="9525">
            <a:noFill/>
            <a:miter lim="800000"/>
            <a:headEnd/>
            <a:tailEnd/>
          </a:ln>
        </p:spPr>
      </p:pic>
      <p:sp>
        <p:nvSpPr>
          <p:cNvPr id="17415" name="Title 1"/>
          <p:cNvSpPr>
            <a:spLocks noGrp="1"/>
          </p:cNvSpPr>
          <p:nvPr>
            <p:ph type="title"/>
          </p:nvPr>
        </p:nvSpPr>
        <p:spPr>
          <a:xfrm>
            <a:off x="457200" y="381000"/>
            <a:ext cx="8229600" cy="1143000"/>
          </a:xfrm>
        </p:spPr>
        <p:txBody>
          <a:bodyPr>
            <a:normAutofit fontScale="90000"/>
          </a:bodyPr>
          <a:lstStyle/>
          <a:p>
            <a:pPr eaLnBrk="1" hangingPunct="1"/>
            <a:r>
              <a:rPr lang="en-US" sz="4500" dirty="0" smtClean="0">
                <a:ea typeface="ＭＳ Ｐゴシック" pitchFamily="34" charset="-128"/>
              </a:rPr>
              <a:t>It might be a Spring sport, but it</a:t>
            </a:r>
            <a:r>
              <a:rPr lang="ja-JP" altLang="en-US" sz="4500" smtClean="0">
                <a:ea typeface="ＭＳ Ｐゴシック" pitchFamily="34" charset="-128"/>
              </a:rPr>
              <a:t>’</a:t>
            </a:r>
            <a:r>
              <a:rPr lang="en-US" altLang="ja-JP" sz="4500" dirty="0" smtClean="0">
                <a:ea typeface="ＭＳ Ｐゴシック" pitchFamily="34" charset="-128"/>
              </a:rPr>
              <a:t>s not Spring yet!</a:t>
            </a:r>
            <a:endParaRPr lang="en-US" sz="4500" dirty="0" smtClean="0">
              <a:ea typeface="ＭＳ Ｐゴシック" pitchFamily="34" charset="-128"/>
            </a:endParaRPr>
          </a:p>
        </p:txBody>
      </p:sp>
      <p:sp>
        <p:nvSpPr>
          <p:cNvPr id="17416" name="Content Placeholder 2"/>
          <p:cNvSpPr>
            <a:spLocks noGrp="1"/>
          </p:cNvSpPr>
          <p:nvPr>
            <p:ph idx="1"/>
          </p:nvPr>
        </p:nvSpPr>
        <p:spPr>
          <a:xfrm>
            <a:off x="2590800" y="3276600"/>
            <a:ext cx="4114800" cy="1295400"/>
          </a:xfrm>
        </p:spPr>
        <p:txBody>
          <a:bodyPr>
            <a:normAutofit/>
          </a:bodyPr>
          <a:lstStyle/>
          <a:p>
            <a:pPr>
              <a:buNone/>
            </a:pPr>
            <a:r>
              <a:rPr lang="en-US" sz="1600" dirty="0" smtClean="0">
                <a:solidFill>
                  <a:srgbClr val="FF0000"/>
                </a:solidFill>
                <a:ea typeface="ＭＳ Ｐゴシック" pitchFamily="34" charset="-128"/>
              </a:rPr>
              <a:t>Exhibit A                   Exhibit B</a:t>
            </a:r>
          </a:p>
        </p:txBody>
      </p:sp>
      <p:pic>
        <p:nvPicPr>
          <p:cNvPr id="17419" name="Picture 11" descr="https://encrypted-tbn3.gstatic.com/images?q=tbn:ANd9GcSijkvRVmP7ZYARI-h6pZWy7HOqYBjjgJ_MWIqro8ZMCmR-Y1segw"/>
          <p:cNvPicPr>
            <a:picLocks noChangeAspect="1" noChangeArrowheads="1"/>
          </p:cNvPicPr>
          <p:nvPr/>
        </p:nvPicPr>
        <p:blipFill>
          <a:blip r:embed="rId7" cstate="print"/>
          <a:srcRect/>
          <a:stretch>
            <a:fillRect/>
          </a:stretch>
        </p:blipFill>
        <p:spPr bwMode="auto">
          <a:xfrm>
            <a:off x="2362200" y="3657600"/>
            <a:ext cx="1743075" cy="2619375"/>
          </a:xfrm>
          <a:prstGeom prst="rect">
            <a:avLst/>
          </a:prstGeom>
          <a:noFill/>
        </p:spPr>
      </p:pic>
      <p:pic>
        <p:nvPicPr>
          <p:cNvPr id="17421" name="Picture 13" descr="https://encrypted-tbn3.gstatic.com/images?q=tbn:ANd9GcQE6gc4LRKakfUEQzFBvs2Kg1JKgK-k2nCLWVftbHmG3eyDk18-"/>
          <p:cNvPicPr>
            <a:picLocks noChangeAspect="1" noChangeArrowheads="1"/>
          </p:cNvPicPr>
          <p:nvPr/>
        </p:nvPicPr>
        <p:blipFill>
          <a:blip r:embed="rId8" cstate="print"/>
          <a:srcRect/>
          <a:stretch>
            <a:fillRect/>
          </a:stretch>
        </p:blipFill>
        <p:spPr bwMode="auto">
          <a:xfrm>
            <a:off x="4267200" y="3810000"/>
            <a:ext cx="2209800" cy="1463993"/>
          </a:xfrm>
          <a:prstGeom prst="rect">
            <a:avLst/>
          </a:prstGeom>
          <a:noFill/>
        </p:spPr>
      </p:pic>
      <p:cxnSp>
        <p:nvCxnSpPr>
          <p:cNvPr id="14" name="Straight Arrow Connector 13"/>
          <p:cNvCxnSpPr/>
          <p:nvPr/>
        </p:nvCxnSpPr>
        <p:spPr>
          <a:xfrm>
            <a:off x="5029200" y="3581400"/>
            <a:ext cx="304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200400" y="3505200"/>
            <a:ext cx="228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04800"/>
            <a:ext cx="8229600" cy="1143000"/>
          </a:xfrm>
        </p:spPr>
        <p:txBody>
          <a:bodyPr/>
          <a:lstStyle/>
          <a:p>
            <a:pPr eaLnBrk="1" hangingPunct="1"/>
            <a:r>
              <a:rPr lang="en-US" dirty="0" smtClean="0">
                <a:ea typeface="ＭＳ Ｐゴシック" pitchFamily="34" charset="-128"/>
              </a:rPr>
              <a:t>Label everything!</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6800" y="1447800"/>
            <a:ext cx="2891076" cy="4343400"/>
          </a:xfrm>
          <a:prstGeom prst="rect">
            <a:avLst/>
          </a:prstGeom>
        </p:spPr>
      </p:pic>
      <p:pic>
        <p:nvPicPr>
          <p:cNvPr id="19460" name="Picture 4" descr="P4277675.JPG"/>
          <p:cNvPicPr>
            <a:picLocks noChangeAspect="1" noChangeArrowheads="1"/>
          </p:cNvPicPr>
          <p:nvPr/>
        </p:nvPicPr>
        <p:blipFill>
          <a:blip r:embed="rId4" cstate="print"/>
          <a:srcRect/>
          <a:stretch>
            <a:fillRect/>
          </a:stretch>
        </p:blipFill>
        <p:spPr bwMode="auto">
          <a:xfrm>
            <a:off x="5029200" y="2438400"/>
            <a:ext cx="3124200" cy="232753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704850"/>
            <a:ext cx="8229600" cy="819150"/>
          </a:xfrm>
        </p:spPr>
        <p:txBody>
          <a:bodyPr/>
          <a:lstStyle/>
          <a:p>
            <a:pPr eaLnBrk="1" hangingPunct="1"/>
            <a:r>
              <a:rPr lang="en-US" smtClean="0">
                <a:ea typeface="ＭＳ Ｐゴシック" pitchFamily="34" charset="-128"/>
              </a:rPr>
              <a:t>A world turned upside down!</a:t>
            </a:r>
          </a:p>
        </p:txBody>
      </p:sp>
      <p:sp>
        <p:nvSpPr>
          <p:cNvPr id="21507" name="Content Placeholder 2"/>
          <p:cNvSpPr txBox="1">
            <a:spLocks/>
          </p:cNvSpPr>
          <p:nvPr/>
        </p:nvSpPr>
        <p:spPr bwMode="auto">
          <a:xfrm>
            <a:off x="457200" y="1676401"/>
            <a:ext cx="4800600" cy="4648200"/>
          </a:xfrm>
          <a:prstGeom prst="rect">
            <a:avLst/>
          </a:prstGeom>
          <a:noFill/>
          <a:ln w="9525">
            <a:noFill/>
            <a:miter lim="800000"/>
            <a:headEnd/>
            <a:tailEnd/>
          </a:ln>
        </p:spPr>
        <p:txBody>
          <a:bodyPr/>
          <a:lstStyle/>
          <a:p>
            <a:pPr marL="273050" indent="-273050">
              <a:lnSpc>
                <a:spcPct val="90000"/>
              </a:lnSpc>
              <a:spcBef>
                <a:spcPct val="20000"/>
              </a:spcBef>
              <a:buClr>
                <a:srgbClr val="0BD0D9"/>
              </a:buClr>
              <a:buSzPct val="95000"/>
              <a:buFont typeface="Wingdings 2" pitchFamily="18" charset="2"/>
              <a:buChar char=""/>
            </a:pPr>
            <a:r>
              <a:rPr lang="en-US" sz="2200" dirty="0">
                <a:latin typeface="Constantia" pitchFamily="18" charset="0"/>
              </a:rPr>
              <a:t>Rower</a:t>
            </a:r>
            <a:r>
              <a:rPr lang="ja-JP" altLang="en-US" sz="2200" dirty="0">
                <a:latin typeface="Constantia" pitchFamily="18" charset="0"/>
              </a:rPr>
              <a:t>’</a:t>
            </a:r>
            <a:r>
              <a:rPr lang="en-US" altLang="ja-JP" sz="2200" dirty="0">
                <a:latin typeface="Constantia" pitchFamily="18" charset="0"/>
              </a:rPr>
              <a:t>s sit backwards, so the front of the boat (the bow) is behind them</a:t>
            </a:r>
          </a:p>
          <a:p>
            <a:pPr marL="273050" indent="-273050">
              <a:lnSpc>
                <a:spcPct val="90000"/>
              </a:lnSpc>
              <a:spcBef>
                <a:spcPct val="20000"/>
              </a:spcBef>
              <a:buClr>
                <a:srgbClr val="0BD0D9"/>
              </a:buClr>
              <a:buSzPct val="95000"/>
              <a:buFont typeface="Wingdings 2" pitchFamily="18" charset="2"/>
              <a:buChar char=""/>
            </a:pPr>
            <a:endParaRPr lang="en-US" sz="2200" dirty="0">
              <a:latin typeface="Constantia" pitchFamily="18" charset="0"/>
            </a:endParaRPr>
          </a:p>
          <a:p>
            <a:pPr marL="273050" indent="-273050">
              <a:lnSpc>
                <a:spcPct val="90000"/>
              </a:lnSpc>
              <a:spcBef>
                <a:spcPct val="20000"/>
              </a:spcBef>
              <a:buClr>
                <a:srgbClr val="0BD0D9"/>
              </a:buClr>
              <a:buSzPct val="95000"/>
              <a:buFont typeface="Wingdings 2" pitchFamily="18" charset="2"/>
              <a:buChar char=""/>
            </a:pPr>
            <a:r>
              <a:rPr lang="en-US" sz="2200" dirty="0">
                <a:latin typeface="Constantia" pitchFamily="18" charset="0"/>
              </a:rPr>
              <a:t>The back  of the boat (stern) is in front of the rower</a:t>
            </a:r>
          </a:p>
          <a:p>
            <a:pPr marL="273050" indent="-273050">
              <a:lnSpc>
                <a:spcPct val="90000"/>
              </a:lnSpc>
              <a:spcBef>
                <a:spcPct val="20000"/>
              </a:spcBef>
              <a:buClr>
                <a:srgbClr val="0BD0D9"/>
              </a:buClr>
              <a:buSzPct val="95000"/>
              <a:buFont typeface="Wingdings 2" pitchFamily="18" charset="2"/>
              <a:buChar char=""/>
            </a:pPr>
            <a:endParaRPr lang="en-US" sz="2200" dirty="0">
              <a:latin typeface="Constantia" pitchFamily="18" charset="0"/>
            </a:endParaRPr>
          </a:p>
          <a:p>
            <a:pPr marL="273050" indent="-273050">
              <a:lnSpc>
                <a:spcPct val="90000"/>
              </a:lnSpc>
              <a:spcBef>
                <a:spcPct val="20000"/>
              </a:spcBef>
              <a:buClr>
                <a:srgbClr val="0BD0D9"/>
              </a:buClr>
              <a:buSzPct val="95000"/>
              <a:buFont typeface="Wingdings 2" pitchFamily="18" charset="2"/>
              <a:buChar char=""/>
            </a:pPr>
            <a:r>
              <a:rPr lang="en-US" sz="2200" dirty="0">
                <a:latin typeface="Constantia" pitchFamily="18" charset="0"/>
              </a:rPr>
              <a:t>Port (left) = right side of rower</a:t>
            </a:r>
          </a:p>
          <a:p>
            <a:pPr marL="273050" indent="-273050">
              <a:lnSpc>
                <a:spcPct val="90000"/>
              </a:lnSpc>
              <a:spcBef>
                <a:spcPct val="20000"/>
              </a:spcBef>
              <a:buClr>
                <a:srgbClr val="0BD0D9"/>
              </a:buClr>
              <a:buSzPct val="95000"/>
              <a:buFont typeface="Wingdings 2" pitchFamily="18" charset="2"/>
              <a:buChar char=""/>
            </a:pPr>
            <a:endParaRPr lang="en-US" sz="2200" dirty="0">
              <a:latin typeface="Constantia" pitchFamily="18" charset="0"/>
            </a:endParaRPr>
          </a:p>
          <a:p>
            <a:pPr marL="273050" indent="-273050">
              <a:lnSpc>
                <a:spcPct val="90000"/>
              </a:lnSpc>
              <a:spcBef>
                <a:spcPct val="20000"/>
              </a:spcBef>
              <a:buClr>
                <a:srgbClr val="0BD0D9"/>
              </a:buClr>
              <a:buSzPct val="95000"/>
              <a:buFont typeface="Wingdings 2" pitchFamily="18" charset="2"/>
              <a:buChar char=""/>
            </a:pPr>
            <a:r>
              <a:rPr lang="en-US" sz="2200" dirty="0">
                <a:latin typeface="Constantia" pitchFamily="18" charset="0"/>
              </a:rPr>
              <a:t>Starboard (right)= left side of rower</a:t>
            </a:r>
          </a:p>
          <a:p>
            <a:pPr marL="273050" indent="-273050">
              <a:lnSpc>
                <a:spcPct val="90000"/>
              </a:lnSpc>
              <a:spcBef>
                <a:spcPct val="20000"/>
              </a:spcBef>
              <a:buClr>
                <a:srgbClr val="0BD0D9"/>
              </a:buClr>
              <a:buSzPct val="95000"/>
              <a:buFont typeface="Wingdings 2" pitchFamily="18" charset="2"/>
              <a:buChar char=""/>
            </a:pPr>
            <a:endParaRPr lang="en-US" sz="2200" dirty="0">
              <a:latin typeface="Constantia" pitchFamily="18" charset="0"/>
            </a:endParaRPr>
          </a:p>
          <a:p>
            <a:pPr marL="273050" indent="-273050">
              <a:lnSpc>
                <a:spcPct val="90000"/>
              </a:lnSpc>
              <a:spcBef>
                <a:spcPct val="20000"/>
              </a:spcBef>
              <a:buClr>
                <a:srgbClr val="0BD0D9"/>
              </a:buClr>
              <a:buSzPct val="95000"/>
              <a:buFont typeface="Wingdings 2" pitchFamily="18" charset="2"/>
              <a:buChar char=""/>
            </a:pPr>
            <a:r>
              <a:rPr lang="en-US" sz="2200" dirty="0">
                <a:latin typeface="Constantia" pitchFamily="18" charset="0"/>
              </a:rPr>
              <a:t>All from the coxswain</a:t>
            </a:r>
            <a:r>
              <a:rPr lang="ja-JP" altLang="en-US" sz="2200" dirty="0">
                <a:latin typeface="Constantia" pitchFamily="18" charset="0"/>
              </a:rPr>
              <a:t>’</a:t>
            </a:r>
            <a:r>
              <a:rPr lang="en-US" altLang="ja-JP" sz="2200" dirty="0">
                <a:latin typeface="Constantia" pitchFamily="18" charset="0"/>
              </a:rPr>
              <a:t>s perspective</a:t>
            </a:r>
            <a:endParaRPr lang="en-US" sz="2200" dirty="0">
              <a:latin typeface="Constantia" pitchFamily="18" charset="0"/>
            </a:endParaRPr>
          </a:p>
        </p:txBody>
      </p:sp>
      <p:pic>
        <p:nvPicPr>
          <p:cNvPr id="21512" name="Picture 8"/>
          <p:cNvPicPr>
            <a:picLocks noChangeAspect="1" noChangeArrowheads="1"/>
          </p:cNvPicPr>
          <p:nvPr/>
        </p:nvPicPr>
        <p:blipFill>
          <a:blip r:embed="rId3" cstate="print"/>
          <a:srcRect/>
          <a:stretch>
            <a:fillRect/>
          </a:stretch>
        </p:blipFill>
        <p:spPr bwMode="auto">
          <a:xfrm>
            <a:off x="5715000" y="1752601"/>
            <a:ext cx="2828925" cy="4419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ea typeface="ＭＳ Ｐゴシック" pitchFamily="34" charset="-128"/>
              </a:rPr>
              <a:t>What</a:t>
            </a:r>
            <a:r>
              <a:rPr lang="ja-JP" altLang="en-US" smtClean="0">
                <a:ea typeface="ＭＳ Ｐゴシック" pitchFamily="34" charset="-128"/>
              </a:rPr>
              <a:t>’</a:t>
            </a:r>
            <a:r>
              <a:rPr lang="en-US" altLang="ja-JP" smtClean="0">
                <a:ea typeface="ＭＳ Ｐゴシック" pitchFamily="34" charset="-128"/>
              </a:rPr>
              <a:t>s with all the numbers?</a:t>
            </a:r>
            <a:endParaRPr lang="en-US" smtClean="0">
              <a:ea typeface="ＭＳ Ｐゴシック" pitchFamily="34" charset="-128"/>
            </a:endParaRPr>
          </a:p>
        </p:txBody>
      </p:sp>
      <p:sp>
        <p:nvSpPr>
          <p:cNvPr id="23558" name="TextBox 9"/>
          <p:cNvSpPr txBox="1">
            <a:spLocks noChangeArrowheads="1"/>
          </p:cNvSpPr>
          <p:nvPr/>
        </p:nvSpPr>
        <p:spPr bwMode="auto">
          <a:xfrm>
            <a:off x="609600" y="4648200"/>
            <a:ext cx="3810000" cy="369888"/>
          </a:xfrm>
          <a:prstGeom prst="rect">
            <a:avLst/>
          </a:prstGeom>
          <a:noFill/>
          <a:ln w="9525">
            <a:noFill/>
            <a:miter lim="800000"/>
            <a:headEnd/>
            <a:tailEnd/>
          </a:ln>
        </p:spPr>
        <p:txBody>
          <a:bodyPr>
            <a:spAutoFit/>
          </a:bodyPr>
          <a:lstStyle/>
          <a:p>
            <a:r>
              <a:rPr lang="en-US"/>
              <a:t>Coxswain, 4 (stroke), 3, 2, 1 (bow)</a:t>
            </a:r>
          </a:p>
        </p:txBody>
      </p:sp>
      <p:sp>
        <p:nvSpPr>
          <p:cNvPr id="23559" name="TextBox 10"/>
          <p:cNvSpPr txBox="1">
            <a:spLocks noChangeArrowheads="1"/>
          </p:cNvSpPr>
          <p:nvPr/>
        </p:nvSpPr>
        <p:spPr bwMode="auto">
          <a:xfrm>
            <a:off x="4648200" y="5562600"/>
            <a:ext cx="4038600" cy="369888"/>
          </a:xfrm>
          <a:prstGeom prst="rect">
            <a:avLst/>
          </a:prstGeom>
          <a:noFill/>
          <a:ln w="9525">
            <a:noFill/>
            <a:miter lim="800000"/>
            <a:headEnd/>
            <a:tailEnd/>
          </a:ln>
        </p:spPr>
        <p:txBody>
          <a:bodyPr>
            <a:spAutoFit/>
          </a:bodyPr>
          <a:lstStyle/>
          <a:p>
            <a:r>
              <a:rPr lang="en-US"/>
              <a:t>Coxswain, 8 (stroke), 7, 6… 1 (bow)</a:t>
            </a:r>
          </a:p>
        </p:txBody>
      </p:sp>
      <p:pic>
        <p:nvPicPr>
          <p:cNvPr id="23561" name="Picture 9" descr="https://s3.amazonaws.com/sportgraphics_production/photos/2013-SC/2013-SC008-955t.jpg"/>
          <p:cNvPicPr>
            <a:picLocks noChangeAspect="1" noChangeArrowheads="1"/>
          </p:cNvPicPr>
          <p:nvPr/>
        </p:nvPicPr>
        <p:blipFill>
          <a:blip r:embed="rId3" cstate="print"/>
          <a:srcRect/>
          <a:stretch>
            <a:fillRect/>
          </a:stretch>
        </p:blipFill>
        <p:spPr bwMode="auto">
          <a:xfrm>
            <a:off x="5029200" y="3276600"/>
            <a:ext cx="3048000" cy="2021305"/>
          </a:xfrm>
          <a:prstGeom prst="rect">
            <a:avLst/>
          </a:prstGeom>
          <a:noFill/>
        </p:spPr>
      </p:pic>
      <p:sp>
        <p:nvSpPr>
          <p:cNvPr id="23557" name="TextBox 8"/>
          <p:cNvSpPr txBox="1">
            <a:spLocks noChangeArrowheads="1"/>
          </p:cNvSpPr>
          <p:nvPr/>
        </p:nvSpPr>
        <p:spPr bwMode="auto">
          <a:xfrm>
            <a:off x="7315200" y="2895600"/>
            <a:ext cx="762000" cy="1200150"/>
          </a:xfrm>
          <a:prstGeom prst="rect">
            <a:avLst/>
          </a:prstGeom>
          <a:solidFill>
            <a:schemeClr val="bg1"/>
          </a:solidFill>
          <a:ln w="9525">
            <a:solidFill>
              <a:schemeClr val="tx1"/>
            </a:solidFill>
            <a:miter lim="800000"/>
            <a:headEnd/>
            <a:tailEnd/>
          </a:ln>
        </p:spPr>
        <p:txBody>
          <a:bodyPr>
            <a:spAutoFit/>
          </a:bodyPr>
          <a:lstStyle/>
          <a:p>
            <a:r>
              <a:rPr lang="en-US" sz="7200" dirty="0">
                <a:solidFill>
                  <a:srgbClr val="FF0000"/>
                </a:solidFill>
              </a:rPr>
              <a:t>8</a:t>
            </a:r>
          </a:p>
        </p:txBody>
      </p:sp>
      <p:pic>
        <p:nvPicPr>
          <p:cNvPr id="23563" name="Picture 11" descr="W Jr4 DW (91).JPG"/>
          <p:cNvPicPr>
            <a:picLocks noChangeAspect="1" noChangeArrowheads="1"/>
          </p:cNvPicPr>
          <p:nvPr/>
        </p:nvPicPr>
        <p:blipFill>
          <a:blip r:embed="rId4" cstate="print"/>
          <a:srcRect/>
          <a:stretch>
            <a:fillRect/>
          </a:stretch>
        </p:blipFill>
        <p:spPr bwMode="auto">
          <a:xfrm>
            <a:off x="914400" y="2057400"/>
            <a:ext cx="3170737" cy="2362200"/>
          </a:xfrm>
          <a:prstGeom prst="rect">
            <a:avLst/>
          </a:prstGeom>
          <a:noFill/>
        </p:spPr>
      </p:pic>
      <p:sp>
        <p:nvSpPr>
          <p:cNvPr id="23556" name="TextBox 7"/>
          <p:cNvSpPr txBox="1">
            <a:spLocks noChangeArrowheads="1"/>
          </p:cNvSpPr>
          <p:nvPr/>
        </p:nvSpPr>
        <p:spPr bwMode="auto">
          <a:xfrm>
            <a:off x="3505200" y="1752600"/>
            <a:ext cx="762000" cy="1200150"/>
          </a:xfrm>
          <a:prstGeom prst="rect">
            <a:avLst/>
          </a:prstGeom>
          <a:solidFill>
            <a:schemeClr val="bg1"/>
          </a:solidFill>
          <a:ln w="9525">
            <a:solidFill>
              <a:schemeClr val="tx1"/>
            </a:solidFill>
            <a:miter lim="800000"/>
            <a:headEnd/>
            <a:tailEnd/>
          </a:ln>
        </p:spPr>
        <p:txBody>
          <a:bodyPr>
            <a:spAutoFit/>
          </a:bodyPr>
          <a:lstStyle/>
          <a:p>
            <a:r>
              <a:rPr lang="en-US" sz="7200" dirty="0">
                <a:solidFill>
                  <a:srgbClr val="FF0000"/>
                </a:solidFill>
              </a:rPr>
              <a:t>4</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0" descr="http://flairforthedramatic.mlblogs.com/stretcher.jpg"/>
          <p:cNvPicPr>
            <a:picLocks noChangeAspect="1" noChangeArrowheads="1"/>
          </p:cNvPicPr>
          <p:nvPr/>
        </p:nvPicPr>
        <p:blipFill>
          <a:blip r:embed="rId3" cstate="print"/>
          <a:srcRect/>
          <a:stretch>
            <a:fillRect/>
          </a:stretch>
        </p:blipFill>
        <p:spPr bwMode="auto">
          <a:xfrm>
            <a:off x="3352800" y="1524000"/>
            <a:ext cx="1765300" cy="1765300"/>
          </a:xfrm>
          <a:prstGeom prst="rect">
            <a:avLst/>
          </a:prstGeom>
          <a:noFill/>
          <a:ln w="9525">
            <a:noFill/>
            <a:miter lim="800000"/>
            <a:headEnd/>
            <a:tailEnd/>
          </a:ln>
        </p:spPr>
      </p:pic>
      <p:pic>
        <p:nvPicPr>
          <p:cNvPr id="25602" name="Picture 4" descr="http://www.sacoriverrowing.com/Rowing%20pics/Foot-stretcher.jpg"/>
          <p:cNvPicPr>
            <a:picLocks noChangeAspect="1" noChangeArrowheads="1"/>
          </p:cNvPicPr>
          <p:nvPr/>
        </p:nvPicPr>
        <p:blipFill>
          <a:blip r:embed="rId4" cstate="print"/>
          <a:srcRect/>
          <a:stretch>
            <a:fillRect/>
          </a:stretch>
        </p:blipFill>
        <p:spPr bwMode="auto">
          <a:xfrm>
            <a:off x="5715000" y="1905000"/>
            <a:ext cx="1295400" cy="971550"/>
          </a:xfrm>
          <a:prstGeom prst="rect">
            <a:avLst/>
          </a:prstGeom>
          <a:noFill/>
          <a:ln w="9525">
            <a:solidFill>
              <a:srgbClr val="002060"/>
            </a:solidFill>
            <a:miter lim="800000"/>
            <a:headEnd/>
            <a:tailEnd/>
          </a:ln>
        </p:spPr>
      </p:pic>
      <p:sp>
        <p:nvSpPr>
          <p:cNvPr id="25603" name="TextBox 7"/>
          <p:cNvSpPr txBox="1">
            <a:spLocks noChangeArrowheads="1"/>
          </p:cNvSpPr>
          <p:nvPr/>
        </p:nvSpPr>
        <p:spPr bwMode="auto">
          <a:xfrm>
            <a:off x="533400" y="2057400"/>
            <a:ext cx="3200400" cy="523875"/>
          </a:xfrm>
          <a:prstGeom prst="rect">
            <a:avLst/>
          </a:prstGeom>
          <a:noFill/>
          <a:ln w="9525">
            <a:noFill/>
            <a:miter lim="800000"/>
            <a:headEnd/>
            <a:tailEnd/>
          </a:ln>
        </p:spPr>
        <p:txBody>
          <a:bodyPr>
            <a:spAutoFit/>
          </a:bodyPr>
          <a:lstStyle/>
          <a:p>
            <a:r>
              <a:rPr lang="en-US" sz="2800" dirty="0"/>
              <a:t>A stretcher?!</a:t>
            </a:r>
          </a:p>
        </p:txBody>
      </p:sp>
      <p:sp>
        <p:nvSpPr>
          <p:cNvPr id="25605" name="Title 1"/>
          <p:cNvSpPr>
            <a:spLocks noGrp="1"/>
          </p:cNvSpPr>
          <p:nvPr>
            <p:ph type="title"/>
          </p:nvPr>
        </p:nvSpPr>
        <p:spPr>
          <a:xfrm>
            <a:off x="457200" y="381000"/>
            <a:ext cx="8229600" cy="1143000"/>
          </a:xfrm>
        </p:spPr>
        <p:txBody>
          <a:bodyPr/>
          <a:lstStyle/>
          <a:p>
            <a:r>
              <a:rPr lang="en-US" sz="4800" dirty="0" smtClean="0">
                <a:ea typeface="ＭＳ Ｐゴシック" pitchFamily="34" charset="-128"/>
              </a:rPr>
              <a:t>It</a:t>
            </a:r>
            <a:r>
              <a:rPr lang="en-US" sz="4800" dirty="0">
                <a:ea typeface="ＭＳ Ｐゴシック" pitchFamily="34" charset="-128"/>
              </a:rPr>
              <a:t> </a:t>
            </a:r>
            <a:r>
              <a:rPr lang="en-US" sz="4800" dirty="0" smtClean="0">
                <a:ea typeface="ＭＳ Ｐゴシック" pitchFamily="34" charset="-128"/>
              </a:rPr>
              <a:t>i</a:t>
            </a:r>
            <a:r>
              <a:rPr lang="en-US" altLang="ja-JP" sz="4800" dirty="0" smtClean="0">
                <a:ea typeface="ＭＳ Ｐゴシック" pitchFamily="34" charset="-128"/>
              </a:rPr>
              <a:t>s </a:t>
            </a:r>
            <a:r>
              <a:rPr lang="en-US" altLang="ja-JP" sz="4800" dirty="0" smtClean="0">
                <a:ea typeface="ＭＳ Ｐゴシック" pitchFamily="34" charset="-128"/>
              </a:rPr>
              <a:t>a whole new world…</a:t>
            </a:r>
            <a:endParaRPr lang="en-US" sz="4800" dirty="0" smtClean="0">
              <a:ea typeface="ＭＳ Ｐゴシック" pitchFamily="34" charset="-128"/>
            </a:endParaRPr>
          </a:p>
        </p:txBody>
      </p:sp>
      <p:sp>
        <p:nvSpPr>
          <p:cNvPr id="25606" name="TextBox 10"/>
          <p:cNvSpPr txBox="1">
            <a:spLocks noChangeArrowheads="1"/>
          </p:cNvSpPr>
          <p:nvPr/>
        </p:nvSpPr>
        <p:spPr bwMode="auto">
          <a:xfrm>
            <a:off x="3733800" y="1600200"/>
            <a:ext cx="1409700" cy="1569660"/>
          </a:xfrm>
          <a:prstGeom prst="rect">
            <a:avLst/>
          </a:prstGeom>
          <a:noFill/>
          <a:ln w="9525">
            <a:noFill/>
            <a:miter lim="800000"/>
            <a:headEnd/>
            <a:tailEnd/>
          </a:ln>
        </p:spPr>
        <p:txBody>
          <a:bodyPr wrap="square">
            <a:spAutoFit/>
          </a:bodyPr>
          <a:lstStyle/>
          <a:p>
            <a:r>
              <a:rPr lang="en-US" sz="9600" b="1" dirty="0" smtClean="0">
                <a:solidFill>
                  <a:schemeClr val="bg1"/>
                </a:solidFill>
              </a:rPr>
              <a:t>X</a:t>
            </a:r>
            <a:endParaRPr lang="en-US" sz="9600" b="1" dirty="0">
              <a:solidFill>
                <a:schemeClr val="bg1"/>
              </a:solidFill>
            </a:endParaRPr>
          </a:p>
        </p:txBody>
      </p:sp>
      <p:sp>
        <p:nvSpPr>
          <p:cNvPr id="25607" name="TextBox 11"/>
          <p:cNvSpPr txBox="1">
            <a:spLocks noChangeArrowheads="1"/>
          </p:cNvSpPr>
          <p:nvPr/>
        </p:nvSpPr>
        <p:spPr bwMode="auto">
          <a:xfrm>
            <a:off x="533400" y="3429000"/>
            <a:ext cx="2133600" cy="954088"/>
          </a:xfrm>
          <a:prstGeom prst="rect">
            <a:avLst/>
          </a:prstGeom>
          <a:noFill/>
          <a:ln w="9525">
            <a:noFill/>
            <a:miter lim="800000"/>
            <a:headEnd/>
            <a:tailEnd/>
          </a:ln>
        </p:spPr>
        <p:txBody>
          <a:bodyPr>
            <a:spAutoFit/>
          </a:bodyPr>
          <a:lstStyle/>
          <a:p>
            <a:r>
              <a:rPr lang="en-US" sz="2800"/>
              <a:t>The boat is rigged?!</a:t>
            </a:r>
          </a:p>
        </p:txBody>
      </p:sp>
      <p:pic>
        <p:nvPicPr>
          <p:cNvPr id="25608" name="Picture 6" descr="http://1.bp.blogspot.com/_gfzChfENqDY/TTCO3nk9OSI/AAAAAAAAANM/WJlz_Ch_hk8/s1600/cheating.png"/>
          <p:cNvPicPr>
            <a:picLocks noChangeAspect="1" noChangeArrowheads="1"/>
          </p:cNvPicPr>
          <p:nvPr/>
        </p:nvPicPr>
        <p:blipFill>
          <a:blip r:embed="rId5" cstate="print"/>
          <a:srcRect/>
          <a:stretch>
            <a:fillRect/>
          </a:stretch>
        </p:blipFill>
        <p:spPr bwMode="auto">
          <a:xfrm>
            <a:off x="3581400" y="3505200"/>
            <a:ext cx="1219200" cy="1219200"/>
          </a:xfrm>
          <a:prstGeom prst="rect">
            <a:avLst/>
          </a:prstGeom>
          <a:noFill/>
          <a:ln w="9525">
            <a:noFill/>
            <a:miter lim="800000"/>
            <a:headEnd/>
            <a:tailEnd/>
          </a:ln>
        </p:spPr>
      </p:pic>
      <p:pic>
        <p:nvPicPr>
          <p:cNvPr id="25609" name="Picture 8" descr="http://www.neaves-rowing.com/Images/rigger261.jpg"/>
          <p:cNvPicPr>
            <a:picLocks noChangeAspect="1" noChangeArrowheads="1"/>
          </p:cNvPicPr>
          <p:nvPr/>
        </p:nvPicPr>
        <p:blipFill>
          <a:blip r:embed="rId6" cstate="print"/>
          <a:srcRect/>
          <a:stretch>
            <a:fillRect/>
          </a:stretch>
        </p:blipFill>
        <p:spPr bwMode="auto">
          <a:xfrm>
            <a:off x="5486400" y="3352800"/>
            <a:ext cx="1752600" cy="1009650"/>
          </a:xfrm>
          <a:prstGeom prst="rect">
            <a:avLst/>
          </a:prstGeom>
          <a:noFill/>
          <a:ln w="9525">
            <a:noFill/>
            <a:miter lim="800000"/>
            <a:headEnd/>
            <a:tailEnd/>
          </a:ln>
        </p:spPr>
      </p:pic>
      <p:sp>
        <p:nvSpPr>
          <p:cNvPr id="25610" name="TextBox 17"/>
          <p:cNvSpPr txBox="1">
            <a:spLocks noChangeArrowheads="1"/>
          </p:cNvSpPr>
          <p:nvPr/>
        </p:nvSpPr>
        <p:spPr bwMode="auto">
          <a:xfrm>
            <a:off x="609600" y="5343525"/>
            <a:ext cx="2133600" cy="523875"/>
          </a:xfrm>
          <a:prstGeom prst="rect">
            <a:avLst/>
          </a:prstGeom>
          <a:noFill/>
          <a:ln w="9525">
            <a:noFill/>
            <a:miter lim="800000"/>
            <a:headEnd/>
            <a:tailEnd/>
          </a:ln>
        </p:spPr>
        <p:txBody>
          <a:bodyPr>
            <a:spAutoFit/>
          </a:bodyPr>
          <a:lstStyle/>
          <a:p>
            <a:r>
              <a:rPr lang="en-US" sz="2800" dirty="0"/>
              <a:t>It</a:t>
            </a:r>
            <a:r>
              <a:rPr lang="ja-JP" altLang="en-US" sz="2800"/>
              <a:t>’</a:t>
            </a:r>
            <a:r>
              <a:rPr lang="en-US" altLang="ja-JP" sz="2800" dirty="0"/>
              <a:t>s a shell?</a:t>
            </a:r>
            <a:endParaRPr lang="en-US" sz="2800" dirty="0"/>
          </a:p>
        </p:txBody>
      </p:sp>
      <p:pic>
        <p:nvPicPr>
          <p:cNvPr id="25611" name="Picture 14" descr="http://www.countryliving.com/cm/countryliving/images/shell-de.jpg"/>
          <p:cNvPicPr>
            <a:picLocks noChangeAspect="1" noChangeArrowheads="1"/>
          </p:cNvPicPr>
          <p:nvPr/>
        </p:nvPicPr>
        <p:blipFill>
          <a:blip r:embed="rId7" cstate="print"/>
          <a:srcRect/>
          <a:stretch>
            <a:fillRect/>
          </a:stretch>
        </p:blipFill>
        <p:spPr bwMode="auto">
          <a:xfrm>
            <a:off x="3462337" y="5005387"/>
            <a:ext cx="1490663" cy="1166813"/>
          </a:xfrm>
          <a:prstGeom prst="rect">
            <a:avLst/>
          </a:prstGeom>
          <a:noFill/>
          <a:ln w="9525">
            <a:noFill/>
            <a:miter lim="800000"/>
            <a:headEnd/>
            <a:tailEnd/>
          </a:ln>
        </p:spPr>
      </p:pic>
      <p:pic>
        <p:nvPicPr>
          <p:cNvPr id="25612" name="Picture 18" descr="2010 Camp Bob  043.jpg"/>
          <p:cNvPicPr>
            <a:picLocks noChangeAspect="1" noChangeArrowheads="1"/>
          </p:cNvPicPr>
          <p:nvPr/>
        </p:nvPicPr>
        <p:blipFill>
          <a:blip r:embed="rId8" cstate="print"/>
          <a:srcRect/>
          <a:stretch>
            <a:fillRect/>
          </a:stretch>
        </p:blipFill>
        <p:spPr bwMode="auto">
          <a:xfrm>
            <a:off x="5486400" y="4876800"/>
            <a:ext cx="1905000" cy="1268413"/>
          </a:xfrm>
          <a:prstGeom prst="rect">
            <a:avLst/>
          </a:prstGeom>
          <a:noFill/>
          <a:ln w="9525">
            <a:noFill/>
            <a:miter lim="800000"/>
            <a:headEnd/>
            <a:tailEnd/>
          </a:ln>
        </p:spPr>
      </p:pic>
      <p:sp>
        <p:nvSpPr>
          <p:cNvPr id="15" name="TextBox 10"/>
          <p:cNvSpPr txBox="1">
            <a:spLocks noChangeArrowheads="1"/>
          </p:cNvSpPr>
          <p:nvPr/>
        </p:nvSpPr>
        <p:spPr bwMode="auto">
          <a:xfrm>
            <a:off x="3657600" y="4831140"/>
            <a:ext cx="1409700" cy="1569660"/>
          </a:xfrm>
          <a:prstGeom prst="rect">
            <a:avLst/>
          </a:prstGeom>
          <a:noFill/>
          <a:ln w="9525">
            <a:noFill/>
            <a:miter lim="800000"/>
            <a:headEnd/>
            <a:tailEnd/>
          </a:ln>
        </p:spPr>
        <p:txBody>
          <a:bodyPr wrap="square">
            <a:spAutoFit/>
          </a:bodyPr>
          <a:lstStyle/>
          <a:p>
            <a:r>
              <a:rPr lang="en-US" sz="9600" b="1" dirty="0" smtClean="0">
                <a:solidFill>
                  <a:schemeClr val="bg1"/>
                </a:solidFill>
              </a:rPr>
              <a:t>X</a:t>
            </a:r>
            <a:endParaRPr lang="en-US" sz="96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ea typeface="ＭＳ Ｐゴシック" pitchFamily="34" charset="-128"/>
              </a:rPr>
              <a:t>Crabs in the Potomac River?</a:t>
            </a:r>
          </a:p>
        </p:txBody>
      </p:sp>
      <p:pic>
        <p:nvPicPr>
          <p:cNvPr id="27650" name="Content Placeholder 3" descr="CrabRed.jpg"/>
          <p:cNvPicPr>
            <a:picLocks noGrp="1" noChangeAspect="1"/>
          </p:cNvPicPr>
          <p:nvPr>
            <p:ph idx="1"/>
          </p:nvPr>
        </p:nvPicPr>
        <p:blipFill>
          <a:blip r:embed="rId3" cstate="print"/>
          <a:srcRect/>
          <a:stretch>
            <a:fillRect/>
          </a:stretch>
        </p:blipFill>
        <p:spPr>
          <a:xfrm rot="19886946">
            <a:off x="2286000" y="2508250"/>
            <a:ext cx="3898900" cy="2905125"/>
          </a:xfr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99032"/>
          </a:xfrm>
        </p:spPr>
        <p:txBody>
          <a:bodyPr/>
          <a:lstStyle/>
          <a:p>
            <a:r>
              <a:rPr lang="en-US" dirty="0" smtClean="0"/>
              <a:t>Rowing Terminology</a:t>
            </a:r>
            <a:endParaRPr lang="en-US" dirty="0"/>
          </a:p>
        </p:txBody>
      </p:sp>
      <p:sp>
        <p:nvSpPr>
          <p:cNvPr id="3" name="Content Placeholder 2"/>
          <p:cNvSpPr>
            <a:spLocks noGrp="1"/>
          </p:cNvSpPr>
          <p:nvPr>
            <p:ph idx="1"/>
          </p:nvPr>
        </p:nvSpPr>
        <p:spPr>
          <a:xfrm>
            <a:off x="457200" y="1882808"/>
            <a:ext cx="8229600" cy="4572000"/>
          </a:xfrm>
        </p:spPr>
        <p:txBody>
          <a:bodyPr>
            <a:normAutofit fontScale="47500" lnSpcReduction="20000"/>
          </a:bodyPr>
          <a:lstStyle/>
          <a:p>
            <a:pPr>
              <a:buNone/>
            </a:pPr>
            <a:r>
              <a:rPr lang="en-US" u="sng" dirty="0" smtClean="0"/>
              <a:t>The Stroke</a:t>
            </a:r>
          </a:p>
          <a:p>
            <a:pPr>
              <a:buNone/>
            </a:pPr>
            <a:r>
              <a:rPr lang="en-US" dirty="0" smtClean="0"/>
              <a:t>Catch: The beginning of the stroke where the oar is inserted into the water.</a:t>
            </a:r>
          </a:p>
          <a:p>
            <a:pPr>
              <a:buNone/>
            </a:pPr>
            <a:r>
              <a:rPr lang="en-US" dirty="0" smtClean="0"/>
              <a:t>Drive: The propelling part of the stroke.</a:t>
            </a:r>
          </a:p>
          <a:p>
            <a:pPr>
              <a:buNone/>
            </a:pPr>
            <a:r>
              <a:rPr lang="en-US" dirty="0" smtClean="0"/>
              <a:t>Finish: Where the oar is taken out of the water.</a:t>
            </a:r>
          </a:p>
          <a:p>
            <a:pPr>
              <a:buNone/>
            </a:pPr>
            <a:r>
              <a:rPr lang="en-US" dirty="0" smtClean="0"/>
              <a:t>Recovery: The slide forward before the catch.</a:t>
            </a:r>
          </a:p>
          <a:p>
            <a:pPr>
              <a:buNone/>
            </a:pPr>
            <a:r>
              <a:rPr lang="en-US" dirty="0" smtClean="0"/>
              <a:t>Feathering: Turning the oar blade horizontally.</a:t>
            </a:r>
          </a:p>
          <a:p>
            <a:pPr>
              <a:buNone/>
            </a:pPr>
            <a:r>
              <a:rPr lang="en-US" dirty="0" smtClean="0"/>
              <a:t>Squaring: Turning the oar blade vertically.</a:t>
            </a:r>
          </a:p>
          <a:p>
            <a:pPr>
              <a:buNone/>
            </a:pPr>
            <a:r>
              <a:rPr lang="en-US" dirty="0" smtClean="0"/>
              <a:t>Rowing Commands</a:t>
            </a:r>
          </a:p>
          <a:p>
            <a:pPr>
              <a:buNone/>
            </a:pPr>
            <a:r>
              <a:rPr lang="en-US" dirty="0" smtClean="0"/>
              <a:t>Arms only: Term used by coxswain instructing rowers to use only arms in rowing.</a:t>
            </a:r>
          </a:p>
          <a:p>
            <a:pPr>
              <a:buNone/>
            </a:pPr>
            <a:r>
              <a:rPr lang="en-US" dirty="0" smtClean="0"/>
              <a:t>Back down: (or Back) Row backwards.</a:t>
            </a:r>
          </a:p>
          <a:p>
            <a:pPr>
              <a:buNone/>
            </a:pPr>
            <a:r>
              <a:rPr lang="en-US" dirty="0" smtClean="0"/>
              <a:t>Check it: Same as "Hold or Hold Water".</a:t>
            </a:r>
          </a:p>
          <a:p>
            <a:pPr>
              <a:buNone/>
            </a:pPr>
            <a:r>
              <a:rPr lang="en-US" dirty="0" smtClean="0"/>
              <a:t>Hold or Hold Water: Square the oar in the water (to stop the boat fast).</a:t>
            </a:r>
          </a:p>
          <a:p>
            <a:pPr>
              <a:buNone/>
            </a:pPr>
            <a:r>
              <a:rPr lang="en-US" dirty="0" smtClean="0"/>
              <a:t>Paddle: Row easy, no power on the stroke.</a:t>
            </a:r>
          </a:p>
          <a:p>
            <a:pPr>
              <a:buNone/>
            </a:pPr>
            <a:r>
              <a:rPr lang="en-US" dirty="0" smtClean="0"/>
              <a:t>Half Power: Next step up from "paddle." Next step is 3/4 power then Full power.</a:t>
            </a:r>
          </a:p>
          <a:p>
            <a:pPr>
              <a:buNone/>
            </a:pPr>
            <a:r>
              <a:rPr lang="en-US" dirty="0" smtClean="0"/>
              <a:t>Power: Take strokes at full power.</a:t>
            </a:r>
          </a:p>
          <a:p>
            <a:pPr>
              <a:buNone/>
            </a:pPr>
            <a:r>
              <a:rPr lang="en-US" dirty="0" smtClean="0"/>
              <a:t>Ready all-row: The command to start rowing. Should be preceded by From the Finish or From the Catch.</a:t>
            </a:r>
          </a:p>
          <a:p>
            <a:pPr>
              <a:buNone/>
            </a:pPr>
            <a:r>
              <a:rPr lang="en-US" dirty="0" smtClean="0"/>
              <a:t>Way enough: Finish the stroke in progress and stop rowing.</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4">
      <a:dk1>
        <a:sysClr val="windowText" lastClr="000000"/>
      </a:dk1>
      <a:lt1>
        <a:sysClr val="window" lastClr="FFFFFF"/>
      </a:lt1>
      <a:dk2>
        <a:srgbClr val="666666"/>
      </a:dk2>
      <a:lt2>
        <a:srgbClr val="D2D2D2"/>
      </a:lt2>
      <a:accent1>
        <a:srgbClr val="FF0000"/>
      </a:accent1>
      <a:accent2>
        <a:srgbClr val="FF0000"/>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203E02615BC84EA02365AFBABBDF86" ma:contentTypeVersion="14" ma:contentTypeDescription="Create a new document." ma:contentTypeScope="" ma:versionID="61ec629c39560b37a9f44237f5cadc9f">
  <xsd:schema xmlns:xsd="http://www.w3.org/2001/XMLSchema" xmlns:xs="http://www.w3.org/2001/XMLSchema" xmlns:p="http://schemas.microsoft.com/office/2006/metadata/properties" xmlns:ns2="2154d861-3baf-4f1f-83e5-272c29c4de49" targetNamespace="http://schemas.microsoft.com/office/2006/metadata/properties" ma:root="true" ma:fieldsID="26c35fc3d3e08ecd18d2d79dea625d7c" ns2:_="">
    <xsd:import namespace="2154d861-3baf-4f1f-83e5-272c29c4de49"/>
    <xsd:element name="properties">
      <xsd:complexType>
        <xsd:sequence>
          <xsd:element name="documentManagement">
            <xsd:complexType>
              <xsd:all>
                <xsd:element ref="ns2:MediaServiceMetadata" minOccurs="0"/>
                <xsd:element ref="ns2:MediaServiceFastMetadata" minOccurs="0"/>
                <xsd:element ref="ns2:Board_x0020_Member" minOccurs="0"/>
                <xsd:element ref="ns2:MediaServiceDateTaken" minOccurs="0"/>
                <xsd:element ref="ns2:MediaServiceAutoTags" minOccurs="0"/>
                <xsd:element ref="ns2:MediaServiceOCR" minOccurs="0"/>
                <xsd:element ref="ns2:ydqz" minOccurs="0"/>
                <xsd:element ref="ns2:Year"/>
                <xsd:element ref="ns2:Assigned"/>
                <xsd:element ref="ns2:Document_x0020_Category"/>
                <xsd:element ref="ns2:Important_x0020_Document_x003f_"/>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54d861-3baf-4f1f-83e5-272c29c4de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Board_x0020_Member" ma:index="10" nillable="true" ma:displayName="Board Owner" ma:description="Identify the Primary Owner for this document" ma:internalName="Board_x0020_Member">
      <xsd:simpleType>
        <xsd:restriction base="dms:Choice">
          <xsd:enumeration value="President"/>
          <xsd:enumeration value="Executive VP"/>
          <xsd:enumeration value="Secretary"/>
          <xsd:enumeration value="Treasurer"/>
          <xsd:enumeration value="VP of Operations"/>
          <xsd:enumeration value="VP of Ways and Means"/>
          <xsd:enumeration value="Rower Operations"/>
          <xsd:enumeration value="Regatta Chair"/>
          <xsd:enumeration value="Webmaster"/>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ydqz" ma:index="14" nillable="true" ma:displayName="Board Member" ma:internalName="ydqz">
      <xsd:simpleType>
        <xsd:restriction base="dms:Text"/>
      </xsd:simpleType>
    </xsd:element>
    <xsd:element name="Year" ma:index="15" ma:displayName="Year Applicable" ma:default="2018 - 2019" ma:description="Identify the year that the document contents apply to. Select n/a if it crosses years." ma:internalName="Year">
      <xsd:simpleType>
        <xsd:restriction base="dms:Choice">
          <xsd:enumeration value="2018 - 2019"/>
          <xsd:enumeration value="2017 - 2018"/>
          <xsd:enumeration value="2016 - 2017"/>
          <xsd:enumeration value="&lt;2016"/>
          <xsd:enumeration value="n/a"/>
        </xsd:restriction>
      </xsd:simpleType>
    </xsd:element>
    <xsd:element name="Assigned" ma:index="16" ma:displayName="Assigned" ma:list="UserInfo" ma:SharePointGroup="0" ma:internalName="Assigned"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cument_x0020_Category" ma:index="17" ma:displayName="Document Category" ma:description="Select a standard category to assign the document" ma:format="Dropdown" ma:internalName="Document_x0020_Category">
      <xsd:simpleType>
        <xsd:restriction base="dms:Choice">
          <xsd:enumeration value="Management"/>
          <xsd:enumeration value="Financials"/>
          <xsd:enumeration value="Communications"/>
          <xsd:enumeration value="Volunteer"/>
          <xsd:enumeration value="Equipment"/>
          <xsd:enumeration value="Regattas"/>
          <xsd:enumeration value="Fundraising - General"/>
          <xsd:enumeration value="Fundraising - Mulch"/>
          <xsd:enumeration value="Fundraising - Ergathon"/>
          <xsd:enumeration value="Fundraising - Car Wash"/>
          <xsd:enumeration value="Fundraising - Christmas Tree"/>
          <xsd:enumeration value="Fundraising - Gift Card"/>
          <xsd:enumeration value="Fundraising - Corporate Sponsors"/>
          <xsd:enumeration value="Fundraising - Restaurant Nights"/>
          <xsd:enumeration value="Spring Break"/>
          <xsd:enumeration value="Transportation"/>
          <xsd:enumeration value="Learn to Row"/>
          <xsd:enumeration value="Coaching"/>
          <xsd:enumeration value="Website"/>
        </xsd:restriction>
      </xsd:simpleType>
    </xsd:element>
    <xsd:element name="Important_x0020_Document_x003f_" ma:index="18" ma:displayName="Important Document?" ma:default="0" ma:description="Is this document important for future boards to be aware of?" ma:internalName="Important_x0020_Document_x003f_">
      <xsd:simpleType>
        <xsd:restriction base="dms:Boolean"/>
      </xsd:simpleType>
    </xsd:element>
    <xsd:element name="MediaServiceLocation" ma:index="19"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portant_x0020_Document_x003f_ xmlns="2154d861-3baf-4f1f-83e5-272c29c4de49">false</Important_x0020_Document_x003f_>
    <Document_x0020_Category xmlns="2154d861-3baf-4f1f-83e5-272c29c4de49">Website</Document_x0020_Category>
    <Assigned xmlns="2154d861-3baf-4f1f-83e5-272c29c4de49">
      <UserInfo>
        <DisplayName>i:0#.f|membership|webmaster@mcleancrew.org</DisplayName>
        <AccountId>6</AccountId>
        <AccountType/>
      </UserInfo>
    </Assigned>
    <Board_x0020_Member xmlns="2154d861-3baf-4f1f-83e5-272c29c4de49">Webmaster</Board_x0020_Member>
    <ydqz xmlns="2154d861-3baf-4f1f-83e5-272c29c4de49">Martin Hilliard</ydqz>
    <Year xmlns="2154d861-3baf-4f1f-83e5-272c29c4de49">n/a</Year>
  </documentManagement>
</p:properties>
</file>

<file path=customXml/itemProps1.xml><?xml version="1.0" encoding="utf-8"?>
<ds:datastoreItem xmlns:ds="http://schemas.openxmlformats.org/officeDocument/2006/customXml" ds:itemID="{DA3CEA5C-93DC-43F4-BDE8-F17AC849F288}"/>
</file>

<file path=customXml/itemProps2.xml><?xml version="1.0" encoding="utf-8"?>
<ds:datastoreItem xmlns:ds="http://schemas.openxmlformats.org/officeDocument/2006/customXml" ds:itemID="{9F369B68-2C03-406D-A98F-BE4E07135AC1}"/>
</file>

<file path=customXml/itemProps3.xml><?xml version="1.0" encoding="utf-8"?>
<ds:datastoreItem xmlns:ds="http://schemas.openxmlformats.org/officeDocument/2006/customXml" ds:itemID="{2732D437-819E-4449-BFB1-E01773017FBE}"/>
</file>

<file path=docProps/app.xml><?xml version="1.0" encoding="utf-8"?>
<Properties xmlns="http://schemas.openxmlformats.org/officeDocument/2006/extended-properties" xmlns:vt="http://schemas.openxmlformats.org/officeDocument/2006/docPropsVTypes">
  <Template>Verve</Template>
  <TotalTime>1748</TotalTime>
  <Words>1574</Words>
  <Application>Microsoft Macintosh PowerPoint</Application>
  <PresentationFormat>On-screen Show (4:3)</PresentationFormat>
  <Paragraphs>111</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Verve</vt:lpstr>
      <vt:lpstr>What you always wanted to know about crew….but no one thought to tell you!</vt:lpstr>
      <vt:lpstr>The essentials . . .</vt:lpstr>
      <vt:lpstr>It might be a Spring sport, but it’s not Spring yet!</vt:lpstr>
      <vt:lpstr>Label everything!</vt:lpstr>
      <vt:lpstr>A world turned upside down!</vt:lpstr>
      <vt:lpstr>What’s with all the numbers?</vt:lpstr>
      <vt:lpstr>It is a whole new world…</vt:lpstr>
      <vt:lpstr>Crabs in the Potomac River?</vt:lpstr>
      <vt:lpstr>Rowing Terminology</vt:lpstr>
      <vt:lpstr>The regattas are a blast, </vt:lpstr>
      <vt:lpstr>You might want to consider . . .</vt:lpstr>
      <vt:lpstr>On the Potomac</vt:lpstr>
      <vt:lpstr>Occoquan</vt:lpstr>
      <vt:lpstr>Stotesbury</vt:lpstr>
      <vt:lpstr>The most important thing to know…</vt:lpstr>
    </vt:vector>
  </TitlesOfParts>
  <Company>Fairfax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Columbia</dc:creator>
  <cp:lastModifiedBy>Lisa Kenworthy</cp:lastModifiedBy>
  <cp:revision>107</cp:revision>
  <dcterms:created xsi:type="dcterms:W3CDTF">2011-02-13T20:02:30Z</dcterms:created>
  <dcterms:modified xsi:type="dcterms:W3CDTF">2014-08-27T16:25:52Z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0x010100F7203E02615BC84EA02365AFBABBDF86</vt:lpwstr>
  </property>
</Properties>
</file>